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1" r:id="rId2"/>
    <p:sldId id="259" r:id="rId3"/>
    <p:sldId id="323" r:id="rId4"/>
    <p:sldId id="329" r:id="rId5"/>
    <p:sldId id="330" r:id="rId6"/>
    <p:sldId id="324" r:id="rId7"/>
    <p:sldId id="347" r:id="rId8"/>
    <p:sldId id="331" r:id="rId9"/>
    <p:sldId id="325" r:id="rId10"/>
    <p:sldId id="328" r:id="rId11"/>
    <p:sldId id="327" r:id="rId12"/>
    <p:sldId id="302" r:id="rId13"/>
    <p:sldId id="293" r:id="rId14"/>
    <p:sldId id="294" r:id="rId15"/>
    <p:sldId id="306" r:id="rId16"/>
    <p:sldId id="307" r:id="rId17"/>
    <p:sldId id="334" r:id="rId18"/>
    <p:sldId id="308" r:id="rId19"/>
    <p:sldId id="345" r:id="rId20"/>
    <p:sldId id="343" r:id="rId21"/>
    <p:sldId id="310" r:id="rId22"/>
    <p:sldId id="335" r:id="rId23"/>
    <p:sldId id="286" r:id="rId24"/>
    <p:sldId id="287" r:id="rId25"/>
    <p:sldId id="311" r:id="rId26"/>
    <p:sldId id="312" r:id="rId27"/>
    <p:sldId id="313" r:id="rId28"/>
    <p:sldId id="341" r:id="rId29"/>
    <p:sldId id="344" r:id="rId30"/>
    <p:sldId id="340" r:id="rId31"/>
    <p:sldId id="315" r:id="rId32"/>
    <p:sldId id="316" r:id="rId33"/>
    <p:sldId id="317" r:id="rId34"/>
    <p:sldId id="318" r:id="rId35"/>
    <p:sldId id="319" r:id="rId36"/>
    <p:sldId id="32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8" autoAdjust="0"/>
    <p:restoredTop sz="94660"/>
  </p:normalViewPr>
  <p:slideViewPr>
    <p:cSldViewPr snapToGrid="0">
      <p:cViewPr varScale="1">
        <p:scale>
          <a:sx n="68" d="100"/>
          <a:sy n="68" d="100"/>
        </p:scale>
        <p:origin x="64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AB50-1073-4190-9C77-E0836A6216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2D3FB3-81B4-4D1F-8174-3C26329BF0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086DBD-A7DD-43C1-AE6E-DADAFEC80FEE}"/>
              </a:ext>
            </a:extLst>
          </p:cNvPr>
          <p:cNvSpPr>
            <a:spLocks noGrp="1"/>
          </p:cNvSpPr>
          <p:nvPr>
            <p:ph type="dt" sz="half" idx="10"/>
          </p:nvPr>
        </p:nvSpPr>
        <p:spPr/>
        <p:txBody>
          <a:bodyPr/>
          <a:lstStyle/>
          <a:p>
            <a:fld id="{4A1CCEAD-28BE-4D89-8181-A7AB2B8FE21A}" type="datetimeFigureOut">
              <a:rPr lang="en-IN" smtClean="0"/>
              <a:pPr/>
              <a:t>15-10-2024</a:t>
            </a:fld>
            <a:endParaRPr lang="en-IN"/>
          </a:p>
        </p:txBody>
      </p:sp>
      <p:sp>
        <p:nvSpPr>
          <p:cNvPr id="5" name="Footer Placeholder 4">
            <a:extLst>
              <a:ext uri="{FF2B5EF4-FFF2-40B4-BE49-F238E27FC236}">
                <a16:creationId xmlns:a16="http://schemas.microsoft.com/office/drawing/2014/main" id="{CCEDA99E-0DA1-40C6-96C5-EA11151A71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30C973-7372-4EC3-A730-9D522E01CC32}"/>
              </a:ext>
            </a:extLst>
          </p:cNvPr>
          <p:cNvSpPr>
            <a:spLocks noGrp="1"/>
          </p:cNvSpPr>
          <p:nvPr>
            <p:ph type="sldNum" sz="quarter" idx="12"/>
          </p:nvPr>
        </p:nvSpPr>
        <p:spPr/>
        <p:txBody>
          <a:bodyPr/>
          <a:lstStyle/>
          <a:p>
            <a:fld id="{C21F761E-878C-4FC2-975A-0F69C07F9B77}" type="slidenum">
              <a:rPr lang="en-IN" smtClean="0"/>
              <a:pPr/>
              <a:t>‹#›</a:t>
            </a:fld>
            <a:endParaRPr lang="en-IN"/>
          </a:p>
        </p:txBody>
      </p:sp>
    </p:spTree>
    <p:extLst>
      <p:ext uri="{BB962C8B-B14F-4D97-AF65-F5344CB8AC3E}">
        <p14:creationId xmlns:p14="http://schemas.microsoft.com/office/powerpoint/2010/main" val="213330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34F2-8E23-4AEE-8A67-1F49C32150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3BF88C-E429-4A44-B955-696A994395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B8D73A-0BA6-4EAA-8853-983A78BC7980}"/>
              </a:ext>
            </a:extLst>
          </p:cNvPr>
          <p:cNvSpPr>
            <a:spLocks noGrp="1"/>
          </p:cNvSpPr>
          <p:nvPr>
            <p:ph type="dt" sz="half" idx="10"/>
          </p:nvPr>
        </p:nvSpPr>
        <p:spPr/>
        <p:txBody>
          <a:bodyPr/>
          <a:lstStyle/>
          <a:p>
            <a:fld id="{4A1CCEAD-28BE-4D89-8181-A7AB2B8FE21A}" type="datetimeFigureOut">
              <a:rPr lang="en-IN" smtClean="0"/>
              <a:pPr/>
              <a:t>15-10-2024</a:t>
            </a:fld>
            <a:endParaRPr lang="en-IN"/>
          </a:p>
        </p:txBody>
      </p:sp>
      <p:sp>
        <p:nvSpPr>
          <p:cNvPr id="5" name="Footer Placeholder 4">
            <a:extLst>
              <a:ext uri="{FF2B5EF4-FFF2-40B4-BE49-F238E27FC236}">
                <a16:creationId xmlns:a16="http://schemas.microsoft.com/office/drawing/2014/main" id="{20ED8301-4F40-428D-BFED-04795967DC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9BC861-ADD9-4E6A-800F-5D543BD0D562}"/>
              </a:ext>
            </a:extLst>
          </p:cNvPr>
          <p:cNvSpPr>
            <a:spLocks noGrp="1"/>
          </p:cNvSpPr>
          <p:nvPr>
            <p:ph type="sldNum" sz="quarter" idx="12"/>
          </p:nvPr>
        </p:nvSpPr>
        <p:spPr/>
        <p:txBody>
          <a:bodyPr/>
          <a:lstStyle/>
          <a:p>
            <a:fld id="{C21F761E-878C-4FC2-975A-0F69C07F9B77}" type="slidenum">
              <a:rPr lang="en-IN" smtClean="0"/>
              <a:pPr/>
              <a:t>‹#›</a:t>
            </a:fld>
            <a:endParaRPr lang="en-IN"/>
          </a:p>
        </p:txBody>
      </p:sp>
    </p:spTree>
    <p:extLst>
      <p:ext uri="{BB962C8B-B14F-4D97-AF65-F5344CB8AC3E}">
        <p14:creationId xmlns:p14="http://schemas.microsoft.com/office/powerpoint/2010/main" val="2006981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0A6582-D0CA-4C39-ADB4-28EC83942B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46C188-B2B9-440B-8DCA-53CEF1C384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02A27C-7B34-4EC2-B4D3-A936FE6D4059}"/>
              </a:ext>
            </a:extLst>
          </p:cNvPr>
          <p:cNvSpPr>
            <a:spLocks noGrp="1"/>
          </p:cNvSpPr>
          <p:nvPr>
            <p:ph type="dt" sz="half" idx="10"/>
          </p:nvPr>
        </p:nvSpPr>
        <p:spPr/>
        <p:txBody>
          <a:bodyPr/>
          <a:lstStyle/>
          <a:p>
            <a:fld id="{4A1CCEAD-28BE-4D89-8181-A7AB2B8FE21A}" type="datetimeFigureOut">
              <a:rPr lang="en-IN" smtClean="0"/>
              <a:pPr/>
              <a:t>15-10-2024</a:t>
            </a:fld>
            <a:endParaRPr lang="en-IN"/>
          </a:p>
        </p:txBody>
      </p:sp>
      <p:sp>
        <p:nvSpPr>
          <p:cNvPr id="5" name="Footer Placeholder 4">
            <a:extLst>
              <a:ext uri="{FF2B5EF4-FFF2-40B4-BE49-F238E27FC236}">
                <a16:creationId xmlns:a16="http://schemas.microsoft.com/office/drawing/2014/main" id="{D3B11743-5495-4995-BDE9-35836FC34E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6BF0B2-EE31-40A9-84D0-3847BD34D7F7}"/>
              </a:ext>
            </a:extLst>
          </p:cNvPr>
          <p:cNvSpPr>
            <a:spLocks noGrp="1"/>
          </p:cNvSpPr>
          <p:nvPr>
            <p:ph type="sldNum" sz="quarter" idx="12"/>
          </p:nvPr>
        </p:nvSpPr>
        <p:spPr/>
        <p:txBody>
          <a:bodyPr/>
          <a:lstStyle/>
          <a:p>
            <a:fld id="{C21F761E-878C-4FC2-975A-0F69C07F9B77}" type="slidenum">
              <a:rPr lang="en-IN" smtClean="0"/>
              <a:pPr/>
              <a:t>‹#›</a:t>
            </a:fld>
            <a:endParaRPr lang="en-IN"/>
          </a:p>
        </p:txBody>
      </p:sp>
    </p:spTree>
    <p:extLst>
      <p:ext uri="{BB962C8B-B14F-4D97-AF65-F5344CB8AC3E}">
        <p14:creationId xmlns:p14="http://schemas.microsoft.com/office/powerpoint/2010/main" val="889150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76E3-186D-4BCD-AB94-5FF2EA6D96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14DAD0-EDF8-4522-969C-37E0DBF8FA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9111B9-BBC2-4962-B4B9-751733BCCCF9}"/>
              </a:ext>
            </a:extLst>
          </p:cNvPr>
          <p:cNvSpPr>
            <a:spLocks noGrp="1"/>
          </p:cNvSpPr>
          <p:nvPr>
            <p:ph type="dt" sz="half" idx="10"/>
          </p:nvPr>
        </p:nvSpPr>
        <p:spPr/>
        <p:txBody>
          <a:bodyPr/>
          <a:lstStyle/>
          <a:p>
            <a:fld id="{4A1CCEAD-28BE-4D89-8181-A7AB2B8FE21A}" type="datetimeFigureOut">
              <a:rPr lang="en-IN" smtClean="0"/>
              <a:pPr/>
              <a:t>15-10-2024</a:t>
            </a:fld>
            <a:endParaRPr lang="en-IN"/>
          </a:p>
        </p:txBody>
      </p:sp>
      <p:sp>
        <p:nvSpPr>
          <p:cNvPr id="5" name="Footer Placeholder 4">
            <a:extLst>
              <a:ext uri="{FF2B5EF4-FFF2-40B4-BE49-F238E27FC236}">
                <a16:creationId xmlns:a16="http://schemas.microsoft.com/office/drawing/2014/main" id="{4F960D44-C00D-42AB-B376-68FFEA0862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5D7B62-166F-44A4-80DF-E883EDA9F6C3}"/>
              </a:ext>
            </a:extLst>
          </p:cNvPr>
          <p:cNvSpPr>
            <a:spLocks noGrp="1"/>
          </p:cNvSpPr>
          <p:nvPr>
            <p:ph type="sldNum" sz="quarter" idx="12"/>
          </p:nvPr>
        </p:nvSpPr>
        <p:spPr/>
        <p:txBody>
          <a:bodyPr/>
          <a:lstStyle/>
          <a:p>
            <a:fld id="{C21F761E-878C-4FC2-975A-0F69C07F9B77}" type="slidenum">
              <a:rPr lang="en-IN" smtClean="0"/>
              <a:pPr/>
              <a:t>‹#›</a:t>
            </a:fld>
            <a:endParaRPr lang="en-IN"/>
          </a:p>
        </p:txBody>
      </p:sp>
    </p:spTree>
    <p:extLst>
      <p:ext uri="{BB962C8B-B14F-4D97-AF65-F5344CB8AC3E}">
        <p14:creationId xmlns:p14="http://schemas.microsoft.com/office/powerpoint/2010/main" val="283058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88CC-A51D-4E25-A0D6-3BF3EB9C9C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FCA1A5C-E17A-4FCD-ADB1-1C235CB963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85B4D5-95A1-49A5-9EB4-88AAB236F828}"/>
              </a:ext>
            </a:extLst>
          </p:cNvPr>
          <p:cNvSpPr>
            <a:spLocks noGrp="1"/>
          </p:cNvSpPr>
          <p:nvPr>
            <p:ph type="dt" sz="half" idx="10"/>
          </p:nvPr>
        </p:nvSpPr>
        <p:spPr/>
        <p:txBody>
          <a:bodyPr/>
          <a:lstStyle/>
          <a:p>
            <a:fld id="{4A1CCEAD-28BE-4D89-8181-A7AB2B8FE21A}" type="datetimeFigureOut">
              <a:rPr lang="en-IN" smtClean="0"/>
              <a:pPr/>
              <a:t>15-10-2024</a:t>
            </a:fld>
            <a:endParaRPr lang="en-IN"/>
          </a:p>
        </p:txBody>
      </p:sp>
      <p:sp>
        <p:nvSpPr>
          <p:cNvPr id="5" name="Footer Placeholder 4">
            <a:extLst>
              <a:ext uri="{FF2B5EF4-FFF2-40B4-BE49-F238E27FC236}">
                <a16:creationId xmlns:a16="http://schemas.microsoft.com/office/drawing/2014/main" id="{20AA0D7B-D110-459A-ACE2-D77F716A5A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FE9785-A915-4503-9003-7ABB69E73541}"/>
              </a:ext>
            </a:extLst>
          </p:cNvPr>
          <p:cNvSpPr>
            <a:spLocks noGrp="1"/>
          </p:cNvSpPr>
          <p:nvPr>
            <p:ph type="sldNum" sz="quarter" idx="12"/>
          </p:nvPr>
        </p:nvSpPr>
        <p:spPr/>
        <p:txBody>
          <a:bodyPr/>
          <a:lstStyle/>
          <a:p>
            <a:fld id="{C21F761E-878C-4FC2-975A-0F69C07F9B77}" type="slidenum">
              <a:rPr lang="en-IN" smtClean="0"/>
              <a:pPr/>
              <a:t>‹#›</a:t>
            </a:fld>
            <a:endParaRPr lang="en-IN"/>
          </a:p>
        </p:txBody>
      </p:sp>
    </p:spTree>
    <p:extLst>
      <p:ext uri="{BB962C8B-B14F-4D97-AF65-F5344CB8AC3E}">
        <p14:creationId xmlns:p14="http://schemas.microsoft.com/office/powerpoint/2010/main" val="3501627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2689-C153-412B-88DF-1AD8C650F8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430DD1-CDE0-4FC9-A144-6773DD0353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F18C19-27BF-47B2-AABB-85B79E7A6F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791F43F-7DB4-42C0-B8B3-4DA103DABF23}"/>
              </a:ext>
            </a:extLst>
          </p:cNvPr>
          <p:cNvSpPr>
            <a:spLocks noGrp="1"/>
          </p:cNvSpPr>
          <p:nvPr>
            <p:ph type="dt" sz="half" idx="10"/>
          </p:nvPr>
        </p:nvSpPr>
        <p:spPr/>
        <p:txBody>
          <a:bodyPr/>
          <a:lstStyle/>
          <a:p>
            <a:fld id="{4A1CCEAD-28BE-4D89-8181-A7AB2B8FE21A}" type="datetimeFigureOut">
              <a:rPr lang="en-IN" smtClean="0"/>
              <a:pPr/>
              <a:t>15-10-2024</a:t>
            </a:fld>
            <a:endParaRPr lang="en-IN"/>
          </a:p>
        </p:txBody>
      </p:sp>
      <p:sp>
        <p:nvSpPr>
          <p:cNvPr id="6" name="Footer Placeholder 5">
            <a:extLst>
              <a:ext uri="{FF2B5EF4-FFF2-40B4-BE49-F238E27FC236}">
                <a16:creationId xmlns:a16="http://schemas.microsoft.com/office/drawing/2014/main" id="{0642F662-8661-415F-A373-72581DAFE8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557382-3D45-4B46-8FB2-4E6F1C4025AB}"/>
              </a:ext>
            </a:extLst>
          </p:cNvPr>
          <p:cNvSpPr>
            <a:spLocks noGrp="1"/>
          </p:cNvSpPr>
          <p:nvPr>
            <p:ph type="sldNum" sz="quarter" idx="12"/>
          </p:nvPr>
        </p:nvSpPr>
        <p:spPr/>
        <p:txBody>
          <a:bodyPr/>
          <a:lstStyle/>
          <a:p>
            <a:fld id="{C21F761E-878C-4FC2-975A-0F69C07F9B77}" type="slidenum">
              <a:rPr lang="en-IN" smtClean="0"/>
              <a:pPr/>
              <a:t>‹#›</a:t>
            </a:fld>
            <a:endParaRPr lang="en-IN"/>
          </a:p>
        </p:txBody>
      </p:sp>
    </p:spTree>
    <p:extLst>
      <p:ext uri="{BB962C8B-B14F-4D97-AF65-F5344CB8AC3E}">
        <p14:creationId xmlns:p14="http://schemas.microsoft.com/office/powerpoint/2010/main" val="4285263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030AB-45D1-48EF-BF77-165E881C72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6B0830-9B69-4069-8750-2ED9882AFE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6A44CC-BC3E-438D-ADB1-CBFF594D59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8977414-BD72-47DF-BBD1-92E4E9DE5E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959D67-9D74-4C22-A9FD-F26438DCE2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D888C03-5CDF-4CBD-B0EE-C3DF9ECC421A}"/>
              </a:ext>
            </a:extLst>
          </p:cNvPr>
          <p:cNvSpPr>
            <a:spLocks noGrp="1"/>
          </p:cNvSpPr>
          <p:nvPr>
            <p:ph type="dt" sz="half" idx="10"/>
          </p:nvPr>
        </p:nvSpPr>
        <p:spPr/>
        <p:txBody>
          <a:bodyPr/>
          <a:lstStyle/>
          <a:p>
            <a:fld id="{4A1CCEAD-28BE-4D89-8181-A7AB2B8FE21A}" type="datetimeFigureOut">
              <a:rPr lang="en-IN" smtClean="0"/>
              <a:pPr/>
              <a:t>15-10-2024</a:t>
            </a:fld>
            <a:endParaRPr lang="en-IN"/>
          </a:p>
        </p:txBody>
      </p:sp>
      <p:sp>
        <p:nvSpPr>
          <p:cNvPr id="8" name="Footer Placeholder 7">
            <a:extLst>
              <a:ext uri="{FF2B5EF4-FFF2-40B4-BE49-F238E27FC236}">
                <a16:creationId xmlns:a16="http://schemas.microsoft.com/office/drawing/2014/main" id="{6FD0CE73-9391-498F-B480-FABFAA6AED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D079D4-B9B7-4E8C-BFCD-039CE245F832}"/>
              </a:ext>
            </a:extLst>
          </p:cNvPr>
          <p:cNvSpPr>
            <a:spLocks noGrp="1"/>
          </p:cNvSpPr>
          <p:nvPr>
            <p:ph type="sldNum" sz="quarter" idx="12"/>
          </p:nvPr>
        </p:nvSpPr>
        <p:spPr/>
        <p:txBody>
          <a:bodyPr/>
          <a:lstStyle/>
          <a:p>
            <a:fld id="{C21F761E-878C-4FC2-975A-0F69C07F9B77}" type="slidenum">
              <a:rPr lang="en-IN" smtClean="0"/>
              <a:pPr/>
              <a:t>‹#›</a:t>
            </a:fld>
            <a:endParaRPr lang="en-IN"/>
          </a:p>
        </p:txBody>
      </p:sp>
    </p:spTree>
    <p:extLst>
      <p:ext uri="{BB962C8B-B14F-4D97-AF65-F5344CB8AC3E}">
        <p14:creationId xmlns:p14="http://schemas.microsoft.com/office/powerpoint/2010/main" val="428177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87F3-BC65-41B2-B5FE-5A8E4D25BC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64C673-46F2-40F5-8DF5-624B0B4F90FF}"/>
              </a:ext>
            </a:extLst>
          </p:cNvPr>
          <p:cNvSpPr>
            <a:spLocks noGrp="1"/>
          </p:cNvSpPr>
          <p:nvPr>
            <p:ph type="dt" sz="half" idx="10"/>
          </p:nvPr>
        </p:nvSpPr>
        <p:spPr/>
        <p:txBody>
          <a:bodyPr/>
          <a:lstStyle/>
          <a:p>
            <a:fld id="{4A1CCEAD-28BE-4D89-8181-A7AB2B8FE21A}" type="datetimeFigureOut">
              <a:rPr lang="en-IN" smtClean="0"/>
              <a:pPr/>
              <a:t>15-10-2024</a:t>
            </a:fld>
            <a:endParaRPr lang="en-IN"/>
          </a:p>
        </p:txBody>
      </p:sp>
      <p:sp>
        <p:nvSpPr>
          <p:cNvPr id="4" name="Footer Placeholder 3">
            <a:extLst>
              <a:ext uri="{FF2B5EF4-FFF2-40B4-BE49-F238E27FC236}">
                <a16:creationId xmlns:a16="http://schemas.microsoft.com/office/drawing/2014/main" id="{FFAD6983-44AD-43AE-BDE4-8CE745E37A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520976-526C-44A3-957E-F0B7BC1DBFBF}"/>
              </a:ext>
            </a:extLst>
          </p:cNvPr>
          <p:cNvSpPr>
            <a:spLocks noGrp="1"/>
          </p:cNvSpPr>
          <p:nvPr>
            <p:ph type="sldNum" sz="quarter" idx="12"/>
          </p:nvPr>
        </p:nvSpPr>
        <p:spPr/>
        <p:txBody>
          <a:bodyPr/>
          <a:lstStyle/>
          <a:p>
            <a:fld id="{C21F761E-878C-4FC2-975A-0F69C07F9B77}" type="slidenum">
              <a:rPr lang="en-IN" smtClean="0"/>
              <a:pPr/>
              <a:t>‹#›</a:t>
            </a:fld>
            <a:endParaRPr lang="en-IN"/>
          </a:p>
        </p:txBody>
      </p:sp>
    </p:spTree>
    <p:extLst>
      <p:ext uri="{BB962C8B-B14F-4D97-AF65-F5344CB8AC3E}">
        <p14:creationId xmlns:p14="http://schemas.microsoft.com/office/powerpoint/2010/main" val="177600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21C0D1-7DAD-4C83-848F-94BD73080851}"/>
              </a:ext>
            </a:extLst>
          </p:cNvPr>
          <p:cNvSpPr>
            <a:spLocks noGrp="1"/>
          </p:cNvSpPr>
          <p:nvPr>
            <p:ph type="dt" sz="half" idx="10"/>
          </p:nvPr>
        </p:nvSpPr>
        <p:spPr/>
        <p:txBody>
          <a:bodyPr/>
          <a:lstStyle/>
          <a:p>
            <a:fld id="{4A1CCEAD-28BE-4D89-8181-A7AB2B8FE21A}" type="datetimeFigureOut">
              <a:rPr lang="en-IN" smtClean="0"/>
              <a:pPr/>
              <a:t>15-10-2024</a:t>
            </a:fld>
            <a:endParaRPr lang="en-IN"/>
          </a:p>
        </p:txBody>
      </p:sp>
      <p:sp>
        <p:nvSpPr>
          <p:cNvPr id="3" name="Footer Placeholder 2">
            <a:extLst>
              <a:ext uri="{FF2B5EF4-FFF2-40B4-BE49-F238E27FC236}">
                <a16:creationId xmlns:a16="http://schemas.microsoft.com/office/drawing/2014/main" id="{229BD7E6-D7E9-4A6A-A538-AB38217389B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F8475C-34E6-47D6-9765-385A904D98F3}"/>
              </a:ext>
            </a:extLst>
          </p:cNvPr>
          <p:cNvSpPr>
            <a:spLocks noGrp="1"/>
          </p:cNvSpPr>
          <p:nvPr>
            <p:ph type="sldNum" sz="quarter" idx="12"/>
          </p:nvPr>
        </p:nvSpPr>
        <p:spPr/>
        <p:txBody>
          <a:bodyPr/>
          <a:lstStyle/>
          <a:p>
            <a:fld id="{C21F761E-878C-4FC2-975A-0F69C07F9B77}" type="slidenum">
              <a:rPr lang="en-IN" smtClean="0"/>
              <a:pPr/>
              <a:t>‹#›</a:t>
            </a:fld>
            <a:endParaRPr lang="en-IN"/>
          </a:p>
        </p:txBody>
      </p:sp>
    </p:spTree>
    <p:extLst>
      <p:ext uri="{BB962C8B-B14F-4D97-AF65-F5344CB8AC3E}">
        <p14:creationId xmlns:p14="http://schemas.microsoft.com/office/powerpoint/2010/main" val="263699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C645-5147-438A-8959-27023E03C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E12944-5E00-4631-8DCD-75585D4F40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6CD71D-A203-4751-BC68-9860530A3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0F1818-D30D-4420-A0D6-AFE9A20BF129}"/>
              </a:ext>
            </a:extLst>
          </p:cNvPr>
          <p:cNvSpPr>
            <a:spLocks noGrp="1"/>
          </p:cNvSpPr>
          <p:nvPr>
            <p:ph type="dt" sz="half" idx="10"/>
          </p:nvPr>
        </p:nvSpPr>
        <p:spPr/>
        <p:txBody>
          <a:bodyPr/>
          <a:lstStyle/>
          <a:p>
            <a:fld id="{4A1CCEAD-28BE-4D89-8181-A7AB2B8FE21A}" type="datetimeFigureOut">
              <a:rPr lang="en-IN" smtClean="0"/>
              <a:pPr/>
              <a:t>15-10-2024</a:t>
            </a:fld>
            <a:endParaRPr lang="en-IN"/>
          </a:p>
        </p:txBody>
      </p:sp>
      <p:sp>
        <p:nvSpPr>
          <p:cNvPr id="6" name="Footer Placeholder 5">
            <a:extLst>
              <a:ext uri="{FF2B5EF4-FFF2-40B4-BE49-F238E27FC236}">
                <a16:creationId xmlns:a16="http://schemas.microsoft.com/office/drawing/2014/main" id="{D46A4BBB-172A-45D4-B0D2-242C28374F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8085BC-A5BD-44FF-BF26-AD26266D4F62}"/>
              </a:ext>
            </a:extLst>
          </p:cNvPr>
          <p:cNvSpPr>
            <a:spLocks noGrp="1"/>
          </p:cNvSpPr>
          <p:nvPr>
            <p:ph type="sldNum" sz="quarter" idx="12"/>
          </p:nvPr>
        </p:nvSpPr>
        <p:spPr/>
        <p:txBody>
          <a:bodyPr/>
          <a:lstStyle/>
          <a:p>
            <a:fld id="{C21F761E-878C-4FC2-975A-0F69C07F9B77}" type="slidenum">
              <a:rPr lang="en-IN" smtClean="0"/>
              <a:pPr/>
              <a:t>‹#›</a:t>
            </a:fld>
            <a:endParaRPr lang="en-IN"/>
          </a:p>
        </p:txBody>
      </p:sp>
    </p:spTree>
    <p:extLst>
      <p:ext uri="{BB962C8B-B14F-4D97-AF65-F5344CB8AC3E}">
        <p14:creationId xmlns:p14="http://schemas.microsoft.com/office/powerpoint/2010/main" val="749856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A9D76-489C-4892-822D-FD3F1875E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DC52C4D-0267-48BF-8657-4607FBC2C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A923B6E-9A05-4443-B324-5D6E19CA8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1A7D6-10C1-49A0-B160-A01F6F29F902}"/>
              </a:ext>
            </a:extLst>
          </p:cNvPr>
          <p:cNvSpPr>
            <a:spLocks noGrp="1"/>
          </p:cNvSpPr>
          <p:nvPr>
            <p:ph type="dt" sz="half" idx="10"/>
          </p:nvPr>
        </p:nvSpPr>
        <p:spPr/>
        <p:txBody>
          <a:bodyPr/>
          <a:lstStyle/>
          <a:p>
            <a:fld id="{4A1CCEAD-28BE-4D89-8181-A7AB2B8FE21A}" type="datetimeFigureOut">
              <a:rPr lang="en-IN" smtClean="0"/>
              <a:pPr/>
              <a:t>15-10-2024</a:t>
            </a:fld>
            <a:endParaRPr lang="en-IN"/>
          </a:p>
        </p:txBody>
      </p:sp>
      <p:sp>
        <p:nvSpPr>
          <p:cNvPr id="6" name="Footer Placeholder 5">
            <a:extLst>
              <a:ext uri="{FF2B5EF4-FFF2-40B4-BE49-F238E27FC236}">
                <a16:creationId xmlns:a16="http://schemas.microsoft.com/office/drawing/2014/main" id="{68F5B484-25CD-4FA0-89F3-3F68B27DF6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3834DE-0F33-440B-A42A-A0543A2E26D3}"/>
              </a:ext>
            </a:extLst>
          </p:cNvPr>
          <p:cNvSpPr>
            <a:spLocks noGrp="1"/>
          </p:cNvSpPr>
          <p:nvPr>
            <p:ph type="sldNum" sz="quarter" idx="12"/>
          </p:nvPr>
        </p:nvSpPr>
        <p:spPr/>
        <p:txBody>
          <a:bodyPr/>
          <a:lstStyle/>
          <a:p>
            <a:fld id="{C21F761E-878C-4FC2-975A-0F69C07F9B77}" type="slidenum">
              <a:rPr lang="en-IN" smtClean="0"/>
              <a:pPr/>
              <a:t>‹#›</a:t>
            </a:fld>
            <a:endParaRPr lang="en-IN"/>
          </a:p>
        </p:txBody>
      </p:sp>
    </p:spTree>
    <p:extLst>
      <p:ext uri="{BB962C8B-B14F-4D97-AF65-F5344CB8AC3E}">
        <p14:creationId xmlns:p14="http://schemas.microsoft.com/office/powerpoint/2010/main" val="1078983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2CBAC-BC4B-4291-90C5-A6C2BC8EFC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860B31-E5A2-4F54-81DD-B28CA0D3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39080B-327B-4162-A0FE-F398E38BE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CCEAD-28BE-4D89-8181-A7AB2B8FE21A}" type="datetimeFigureOut">
              <a:rPr lang="en-IN" smtClean="0"/>
              <a:pPr/>
              <a:t>15-10-2024</a:t>
            </a:fld>
            <a:endParaRPr lang="en-IN"/>
          </a:p>
        </p:txBody>
      </p:sp>
      <p:sp>
        <p:nvSpPr>
          <p:cNvPr id="5" name="Footer Placeholder 4">
            <a:extLst>
              <a:ext uri="{FF2B5EF4-FFF2-40B4-BE49-F238E27FC236}">
                <a16:creationId xmlns:a16="http://schemas.microsoft.com/office/drawing/2014/main" id="{E6D1F94C-421B-450F-A377-1E1CED80D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BDD8852-3385-41D0-8E6B-083D360B77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F761E-878C-4FC2-975A-0F69C07F9B77}" type="slidenum">
              <a:rPr lang="en-IN" smtClean="0"/>
              <a:pPr/>
              <a:t>‹#›</a:t>
            </a:fld>
            <a:endParaRPr lang="en-IN"/>
          </a:p>
        </p:txBody>
      </p:sp>
    </p:spTree>
    <p:extLst>
      <p:ext uri="{BB962C8B-B14F-4D97-AF65-F5344CB8AC3E}">
        <p14:creationId xmlns:p14="http://schemas.microsoft.com/office/powerpoint/2010/main" val="895192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lideshare.net/AjayChandra17/golden-rice-72810395#3"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lideshare.net/slideshow/genetically-modified-organisms-26196710/26196710#3"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E9FAC-A2A1-97C0-EE9D-ED8CD65E3E56}"/>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UINT 2</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5C5B8-9DA3-E9FD-EC0A-A7B547618DEA}"/>
              </a:ext>
            </a:extLst>
          </p:cNvPr>
          <p:cNvSpPr>
            <a:spLocks noGrp="1"/>
          </p:cNvSpPr>
          <p:nvPr>
            <p:ph idx="1"/>
          </p:nvPr>
        </p:nvSpPr>
        <p:spPr>
          <a:xfrm>
            <a:off x="309489" y="1825625"/>
            <a:ext cx="11535507" cy="4351338"/>
          </a:xfrm>
        </p:spPr>
        <p:txBody>
          <a:bodyPr>
            <a:normAutofit/>
          </a:bodyPr>
          <a:lstStyle/>
          <a:p>
            <a:r>
              <a:rPr lang="en-US" sz="6000" dirty="0">
                <a:latin typeface="Times New Roman" panose="02020603050405020304" pitchFamily="18" charset="0"/>
                <a:cs typeface="Times New Roman" panose="02020603050405020304" pitchFamily="18" charset="0"/>
              </a:rPr>
              <a:t>Biosafety guidelines of Government of India</a:t>
            </a:r>
          </a:p>
          <a:p>
            <a:r>
              <a:rPr lang="en-IN" sz="6000" dirty="0">
                <a:latin typeface="Times New Roman" panose="02020603050405020304" pitchFamily="18" charset="0"/>
                <a:cs typeface="Times New Roman" panose="02020603050405020304" pitchFamily="18" charset="0"/>
              </a:rPr>
              <a:t>GMOs</a:t>
            </a:r>
          </a:p>
          <a:p>
            <a:r>
              <a:rPr lang="en-IN" sz="6000" dirty="0">
                <a:latin typeface="Times New Roman" panose="02020603050405020304" pitchFamily="18" charset="0"/>
                <a:cs typeface="Times New Roman" panose="02020603050405020304" pitchFamily="18" charset="0"/>
              </a:rPr>
              <a:t>LMOs</a:t>
            </a:r>
          </a:p>
        </p:txBody>
      </p:sp>
    </p:spTree>
    <p:extLst>
      <p:ext uri="{BB962C8B-B14F-4D97-AF65-F5344CB8AC3E}">
        <p14:creationId xmlns:p14="http://schemas.microsoft.com/office/powerpoint/2010/main" val="1047246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24A2-B356-9051-3F5E-C3B29A31B36A}"/>
              </a:ext>
            </a:extLst>
          </p:cNvPr>
          <p:cNvSpPr>
            <a:spLocks noGrp="1"/>
          </p:cNvSpPr>
          <p:nvPr>
            <p:ph type="title"/>
          </p:nvPr>
        </p:nvSpPr>
        <p:spPr/>
        <p:txBody>
          <a:bodyPr/>
          <a:lstStyle/>
          <a:p>
            <a:r>
              <a:rPr lang="en-US" dirty="0"/>
              <a:t> </a:t>
            </a:r>
            <a:r>
              <a:rPr lang="en-US" dirty="0">
                <a:latin typeface="Times New Roman" panose="02020603050405020304" pitchFamily="18" charset="0"/>
                <a:cs typeface="Times New Roman" panose="02020603050405020304" pitchFamily="18" charset="0"/>
              </a:rPr>
              <a:t>What is </a:t>
            </a:r>
            <a:r>
              <a:rPr lang="en-US" dirty="0" err="1">
                <a:latin typeface="Times New Roman" panose="02020603050405020304" pitchFamily="18" charset="0"/>
                <a:cs typeface="Times New Roman" panose="02020603050405020304" pitchFamily="18" charset="0"/>
              </a:rPr>
              <a:t>Bt</a:t>
            </a:r>
            <a:r>
              <a:rPr lang="en-US" dirty="0">
                <a:latin typeface="Times New Roman" panose="02020603050405020304" pitchFamily="18" charset="0"/>
                <a:cs typeface="Times New Roman" panose="02020603050405020304" pitchFamily="18" charset="0"/>
              </a:rPr>
              <a:t> cotton ?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AE393E-1155-C654-50E8-9210434E16D2}"/>
              </a:ext>
            </a:extLst>
          </p:cNvPr>
          <p:cNvSpPr>
            <a:spLocks noGrp="1"/>
          </p:cNvSpPr>
          <p:nvPr>
            <p:ph idx="1"/>
          </p:nvPr>
        </p:nvSpPr>
        <p:spPr>
          <a:xfrm>
            <a:off x="838200" y="1392702"/>
            <a:ext cx="10515600" cy="5303520"/>
          </a:xfrm>
        </p:spPr>
        <p:txBody>
          <a:bodyPr/>
          <a:lstStyle/>
          <a:p>
            <a:pPr algn="just"/>
            <a:r>
              <a:rPr lang="en-US" dirty="0">
                <a:latin typeface="Times New Roman" panose="02020603050405020304" pitchFamily="18" charset="0"/>
                <a:cs typeface="Times New Roman" panose="02020603050405020304" pitchFamily="18" charset="0"/>
              </a:rPr>
              <a:t>BT cotton is a genetically modified pest-resistant plant cotton variety, modified by the insertion of one or more genes from </a:t>
            </a:r>
            <a:r>
              <a:rPr lang="en-US" b="1" u="sng" dirty="0">
                <a:latin typeface="Times New Roman" panose="02020603050405020304" pitchFamily="18" charset="0"/>
                <a:cs typeface="Times New Roman" panose="02020603050405020304" pitchFamily="18" charset="0"/>
              </a:rPr>
              <a:t>Bacillus thuringiensis </a:t>
            </a:r>
            <a:r>
              <a:rPr lang="en-US" dirty="0">
                <a:latin typeface="Times New Roman" panose="02020603050405020304" pitchFamily="18" charset="0"/>
                <a:cs typeface="Times New Roman" panose="02020603050405020304" pitchFamily="18" charset="0"/>
              </a:rPr>
              <a:t>(common soil bacteria).</a:t>
            </a:r>
          </a:p>
          <a:p>
            <a:pPr algn="just"/>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he '</a:t>
            </a:r>
            <a:r>
              <a:rPr lang="en-US" b="0" i="0" dirty="0" err="1">
                <a:solidFill>
                  <a:srgbClr val="000000"/>
                </a:solidFill>
                <a:effectLst/>
                <a:highlight>
                  <a:srgbClr val="FFFFFF"/>
                </a:highlight>
                <a:latin typeface="Times New Roman" panose="02020603050405020304" pitchFamily="18" charset="0"/>
                <a:cs typeface="Times New Roman" panose="02020603050405020304" pitchFamily="18" charset="0"/>
              </a:rPr>
              <a:t>Bt</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 (Bacillus thuringiensis) genes present in the GM crops kill the insects like bees, ladybird beetles, butterflies, etc.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78B6490-2C6B-1C02-7369-32F23F6E42C8}"/>
              </a:ext>
            </a:extLst>
          </p:cNvPr>
          <p:cNvPicPr>
            <a:picLocks noChangeAspect="1"/>
          </p:cNvPicPr>
          <p:nvPr/>
        </p:nvPicPr>
        <p:blipFill>
          <a:blip r:embed="rId2"/>
          <a:stretch>
            <a:fillRect/>
          </a:stretch>
        </p:blipFill>
        <p:spPr>
          <a:xfrm>
            <a:off x="949569" y="4118243"/>
            <a:ext cx="10515600" cy="2447925"/>
          </a:xfrm>
          <a:prstGeom prst="rect">
            <a:avLst/>
          </a:prstGeom>
        </p:spPr>
      </p:pic>
    </p:spTree>
    <p:extLst>
      <p:ext uri="{BB962C8B-B14F-4D97-AF65-F5344CB8AC3E}">
        <p14:creationId xmlns:p14="http://schemas.microsoft.com/office/powerpoint/2010/main" val="258634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7DDD56-CE2C-95FC-6B52-757CC7BCC489}"/>
              </a:ext>
            </a:extLst>
          </p:cNvPr>
          <p:cNvPicPr>
            <a:picLocks noGrp="1" noChangeAspect="1"/>
          </p:cNvPicPr>
          <p:nvPr>
            <p:ph idx="1"/>
          </p:nvPr>
        </p:nvPicPr>
        <p:blipFill>
          <a:blip r:embed="rId2"/>
          <a:stretch>
            <a:fillRect/>
          </a:stretch>
        </p:blipFill>
        <p:spPr>
          <a:xfrm>
            <a:off x="661182" y="295422"/>
            <a:ext cx="10902461" cy="1856935"/>
          </a:xfrm>
        </p:spPr>
      </p:pic>
      <p:sp>
        <p:nvSpPr>
          <p:cNvPr id="9" name="TextBox 8">
            <a:extLst>
              <a:ext uri="{FF2B5EF4-FFF2-40B4-BE49-F238E27FC236}">
                <a16:creationId xmlns:a16="http://schemas.microsoft.com/office/drawing/2014/main" id="{388B21A4-5286-9B8F-B54B-2F9C84919F54}"/>
              </a:ext>
            </a:extLst>
          </p:cNvPr>
          <p:cNvSpPr txBox="1"/>
          <p:nvPr/>
        </p:nvSpPr>
        <p:spPr>
          <a:xfrm>
            <a:off x="98474" y="2396151"/>
            <a:ext cx="11563643" cy="4524315"/>
          </a:xfrm>
          <a:prstGeom prst="rect">
            <a:avLst/>
          </a:prstGeom>
          <a:noFill/>
        </p:spPr>
        <p:txBody>
          <a:bodyPr wrap="square">
            <a:spAutoFit/>
          </a:bodyPr>
          <a:lstStyle/>
          <a:p>
            <a:r>
              <a:rPr lang="en-US" sz="3200" b="1" i="0" u="none" strike="noStrike" dirty="0">
                <a:effectLst/>
                <a:highlight>
                  <a:srgbClr val="FFFFFF"/>
                </a:highlight>
                <a:latin typeface="Times New Roman" panose="02020603050405020304" pitchFamily="18" charset="0"/>
                <a:cs typeface="Times New Roman" panose="02020603050405020304" pitchFamily="18" charset="0"/>
                <a:hlinkClick r:id="rId3"/>
              </a:rPr>
              <a:t>Milled rice </a:t>
            </a:r>
            <a:r>
              <a:rPr lang="en-US" sz="3200" b="0" i="0" dirty="0">
                <a:solidFill>
                  <a:srgbClr val="000000"/>
                </a:solidFill>
                <a:effectLst/>
                <a:highlight>
                  <a:srgbClr val="FFFFFF"/>
                </a:highlight>
                <a:latin typeface="Times New Roman" panose="02020603050405020304" pitchFamily="18" charset="0"/>
                <a:cs typeface="Times New Roman" panose="02020603050405020304" pitchFamily="18" charset="0"/>
              </a:rPr>
              <a:t>is provitamin-A-free.</a:t>
            </a:r>
          </a:p>
          <a:p>
            <a:r>
              <a:rPr lang="en-US" sz="3200" b="0" i="0" dirty="0">
                <a:solidFill>
                  <a:srgbClr val="000000"/>
                </a:solidFill>
                <a:effectLst/>
                <a:highlight>
                  <a:srgbClr val="FFFFFF"/>
                </a:highlight>
                <a:latin typeface="Times New Roman" panose="02020603050405020304" pitchFamily="18" charset="0"/>
                <a:cs typeface="Times New Roman" panose="02020603050405020304" pitchFamily="18" charset="0"/>
              </a:rPr>
              <a:t>Symptoms of vitamin A deficiency (VAD) include; </a:t>
            </a:r>
          </a:p>
          <a:p>
            <a:pPr marL="457200" indent="-457200">
              <a:buFont typeface="Arial" panose="020B0604020202020204" pitchFamily="34" charset="0"/>
              <a:buChar char="•"/>
            </a:pPr>
            <a:r>
              <a:rPr lang="en-US" sz="3200" b="0" i="0" dirty="0">
                <a:solidFill>
                  <a:srgbClr val="000000"/>
                </a:solidFill>
                <a:effectLst/>
                <a:highlight>
                  <a:srgbClr val="FFFFFF"/>
                </a:highlight>
                <a:latin typeface="Times New Roman" panose="02020603050405020304" pitchFamily="18" charset="0"/>
                <a:cs typeface="Times New Roman" panose="02020603050405020304" pitchFamily="18" charset="0"/>
              </a:rPr>
              <a:t>Night blindness,</a:t>
            </a:r>
          </a:p>
          <a:p>
            <a:pPr marL="457200" indent="-457200">
              <a:buFont typeface="Arial" panose="020B0604020202020204" pitchFamily="34" charset="0"/>
              <a:buChar char="•"/>
            </a:pPr>
            <a:r>
              <a:rPr lang="en-US" sz="3200" b="0" i="0" dirty="0">
                <a:solidFill>
                  <a:srgbClr val="000000"/>
                </a:solidFill>
                <a:effectLst/>
                <a:highlight>
                  <a:srgbClr val="FFFFFF"/>
                </a:highlight>
                <a:latin typeface="Times New Roman" panose="02020603050405020304" pitchFamily="18" charset="0"/>
                <a:cs typeface="Times New Roman" panose="02020603050405020304" pitchFamily="18" charset="0"/>
              </a:rPr>
              <a:t> Increased susceptibility to infection and cancer, anemia (lack of red blood cells or hemoglobin), </a:t>
            </a:r>
          </a:p>
          <a:p>
            <a:pPr marL="457200" indent="-457200">
              <a:buFont typeface="Arial" panose="020B0604020202020204" pitchFamily="34" charset="0"/>
              <a:buChar char="•"/>
            </a:pPr>
            <a:r>
              <a:rPr lang="en-US" sz="3200" b="0" i="0" dirty="0">
                <a:solidFill>
                  <a:srgbClr val="000000"/>
                </a:solidFill>
                <a:effectLst/>
                <a:highlight>
                  <a:srgbClr val="FFFFFF"/>
                </a:highlight>
                <a:latin typeface="Times New Roman" panose="02020603050405020304" pitchFamily="18" charset="0"/>
                <a:cs typeface="Times New Roman" panose="02020603050405020304" pitchFamily="18" charset="0"/>
              </a:rPr>
              <a:t>Deterioration of the eye tissue, and cardiovascular disease</a:t>
            </a:r>
          </a:p>
          <a:p>
            <a:pPr marL="457200" indent="-457200">
              <a:buFont typeface="Arial" panose="020B0604020202020204" pitchFamily="34" charset="0"/>
              <a:buChar char="•"/>
            </a:pPr>
            <a:r>
              <a:rPr lang="en-US" sz="3200" b="0" i="0" dirty="0">
                <a:solidFill>
                  <a:srgbClr val="000000"/>
                </a:solidFill>
                <a:effectLst/>
                <a:highlight>
                  <a:srgbClr val="FFFFFF"/>
                </a:highlight>
                <a:latin typeface="Times New Roman" panose="02020603050405020304" pitchFamily="18" charset="0"/>
                <a:cs typeface="Times New Roman" panose="02020603050405020304" pitchFamily="18" charset="0"/>
              </a:rPr>
              <a:t>Nearly </a:t>
            </a:r>
            <a:r>
              <a:rPr lang="en-US" sz="3200" b="1" i="0" dirty="0">
                <a:effectLst/>
                <a:highlight>
                  <a:srgbClr val="FFFFFF"/>
                </a:highlight>
                <a:latin typeface="Times New Roman" panose="02020603050405020304" pitchFamily="18" charset="0"/>
                <a:cs typeface="Times New Roman" panose="02020603050405020304" pitchFamily="18" charset="0"/>
              </a:rPr>
              <a:t>9 million children </a:t>
            </a:r>
            <a:r>
              <a:rPr lang="en-US" sz="3200" b="0" i="0" dirty="0">
                <a:solidFill>
                  <a:srgbClr val="000000"/>
                </a:solidFill>
                <a:effectLst/>
                <a:highlight>
                  <a:srgbClr val="FFFFFF"/>
                </a:highlight>
                <a:latin typeface="Times New Roman" panose="02020603050405020304" pitchFamily="18" charset="0"/>
                <a:cs typeface="Times New Roman" panose="02020603050405020304" pitchFamily="18" charset="0"/>
              </a:rPr>
              <a:t>die from malnutrition each year. </a:t>
            </a:r>
          </a:p>
          <a:p>
            <a:pPr marL="457200" indent="-457200">
              <a:buFont typeface="Arial" panose="020B0604020202020204" pitchFamily="34" charset="0"/>
              <a:buChar char="•"/>
            </a:pPr>
            <a:r>
              <a:rPr lang="en-US" sz="3200" b="1" dirty="0">
                <a:solidFill>
                  <a:srgbClr val="000000"/>
                </a:solidFill>
                <a:highlight>
                  <a:srgbClr val="FFFFFF"/>
                </a:highlight>
                <a:latin typeface="Times New Roman" panose="02020603050405020304" pitchFamily="18" charset="0"/>
                <a:cs typeface="Times New Roman" panose="02020603050405020304" pitchFamily="18" charset="0"/>
              </a:rPr>
              <a:t>Golden rice is GM crops </a:t>
            </a:r>
            <a:r>
              <a:rPr lang="en-US" sz="3200" b="1" i="0" dirty="0">
                <a:solidFill>
                  <a:srgbClr val="4D5156"/>
                </a:solidFill>
                <a:effectLst/>
                <a:highlight>
                  <a:srgbClr val="FFFFFF"/>
                </a:highlight>
                <a:latin typeface="Times New Roman" panose="02020603050405020304" pitchFamily="18" charset="0"/>
                <a:cs typeface="Times New Roman" panose="02020603050405020304" pitchFamily="18" charset="0"/>
              </a:rPr>
              <a:t>is yellow because it contains </a:t>
            </a:r>
            <a:r>
              <a:rPr lang="en-US" sz="3200" b="1" i="0" dirty="0">
                <a:solidFill>
                  <a:srgbClr val="040C28"/>
                </a:solidFill>
                <a:effectLst/>
                <a:highlight>
                  <a:srgbClr val="D3E3FD"/>
                </a:highlight>
                <a:latin typeface="Times New Roman" panose="02020603050405020304" pitchFamily="18" charset="0"/>
                <a:cs typeface="Times New Roman" panose="02020603050405020304" pitchFamily="18" charset="0"/>
              </a:rPr>
              <a:t>to the β-carotene (provitamin A) </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2151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CA2261-DD3C-4523-88D4-BDDFA1857E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000" t="6852" r="16458" b="5324"/>
          <a:stretch/>
        </p:blipFill>
        <p:spPr>
          <a:xfrm>
            <a:off x="0" y="88900"/>
            <a:ext cx="12052300" cy="6403975"/>
          </a:xfrm>
          <a:prstGeom prst="rect">
            <a:avLst/>
          </a:prstGeom>
        </p:spPr>
      </p:pic>
    </p:spTree>
    <p:extLst>
      <p:ext uri="{BB962C8B-B14F-4D97-AF65-F5344CB8AC3E}">
        <p14:creationId xmlns:p14="http://schemas.microsoft.com/office/powerpoint/2010/main" val="1626361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F65F-B152-42F5-B4A2-9274A40932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E23519-B8A1-4110-B66E-945B6196857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82EA219-AFF0-4854-AEE7-96CC899720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474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EFD3-4C88-4A33-9C31-0140B05210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7427CE-E127-4BEC-BF6C-D621D24B2E7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CC2E5CA-2450-4E34-9FD2-769CBB9F6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52400"/>
            <a:ext cx="12192000" cy="6858000"/>
          </a:xfrm>
          <a:prstGeom prst="rect">
            <a:avLst/>
          </a:prstGeom>
        </p:spPr>
      </p:pic>
    </p:spTree>
    <p:extLst>
      <p:ext uri="{BB962C8B-B14F-4D97-AF65-F5344CB8AC3E}">
        <p14:creationId xmlns:p14="http://schemas.microsoft.com/office/powerpoint/2010/main" val="2008732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7906"/>
            <a:ext cx="8511988" cy="5899057"/>
          </a:xfrm>
        </p:spPr>
        <p:txBody>
          <a:bodyPr>
            <a:normAutofit/>
          </a:bodyPr>
          <a:lstStyle/>
          <a:p>
            <a:pPr algn="just"/>
            <a:r>
              <a:rPr lang="en-US" sz="3100" b="1" dirty="0">
                <a:latin typeface="Times New Roman" pitchFamily="18" charset="0"/>
                <a:cs typeface="Times New Roman" pitchFamily="18" charset="0"/>
              </a:rPr>
              <a:t>DISADVANTAGES</a:t>
            </a:r>
          </a:p>
          <a:p>
            <a:pPr algn="just"/>
            <a:r>
              <a:rPr lang="en-US" sz="3100" b="1" dirty="0">
                <a:latin typeface="Times New Roman" pitchFamily="18" charset="0"/>
                <a:cs typeface="Times New Roman" pitchFamily="18" charset="0"/>
              </a:rPr>
              <a:t>Risk to Human Health: </a:t>
            </a:r>
          </a:p>
          <a:p>
            <a:pPr algn="just"/>
            <a:r>
              <a:rPr lang="en-US" sz="3100" dirty="0">
                <a:latin typeface="Times New Roman" pitchFamily="18" charset="0"/>
                <a:cs typeface="Times New Roman" pitchFamily="18" charset="0"/>
              </a:rPr>
              <a:t>GM crops </a:t>
            </a:r>
            <a:r>
              <a:rPr lang="en-US" sz="3100" b="1" dirty="0">
                <a:latin typeface="Times New Roman" pitchFamily="18" charset="0"/>
                <a:cs typeface="Times New Roman" pitchFamily="18" charset="0"/>
              </a:rPr>
              <a:t>allergen reaction, </a:t>
            </a:r>
            <a:r>
              <a:rPr lang="en-US" sz="3100" dirty="0">
                <a:latin typeface="Times New Roman" pitchFamily="18" charset="0"/>
                <a:cs typeface="Times New Roman" pitchFamily="18" charset="0"/>
              </a:rPr>
              <a:t>because GMO foods contain foreign genes, </a:t>
            </a:r>
          </a:p>
          <a:p>
            <a:pPr algn="just"/>
            <a:r>
              <a:rPr lang="en-US" sz="3100" dirty="0">
                <a:latin typeface="Times New Roman" pitchFamily="18" charset="0"/>
                <a:cs typeface="Times New Roman" pitchFamily="18" charset="0"/>
              </a:rPr>
              <a:t>For example a proposal to incorporate a gene from Brazil nut to soybean was abandoned because of the fear of causing unexpected allergic reaction.</a:t>
            </a:r>
          </a:p>
          <a:p>
            <a:pPr algn="just"/>
            <a:r>
              <a:rPr lang="en-US" sz="3100" dirty="0">
                <a:latin typeface="Times New Roman" pitchFamily="18" charset="0"/>
                <a:cs typeface="Times New Roman" pitchFamily="18" charset="0"/>
              </a:rPr>
              <a:t>Risks of GMOs to human health are related mainly to </a:t>
            </a:r>
            <a:r>
              <a:rPr lang="en-US" sz="3100" b="1" dirty="0">
                <a:latin typeface="Times New Roman" pitchFamily="18" charset="0"/>
                <a:cs typeface="Times New Roman" pitchFamily="18" charset="0"/>
              </a:rPr>
              <a:t>toxicity, allergenicity and antibiotic resistance </a:t>
            </a:r>
            <a:r>
              <a:rPr lang="en-US" sz="3100" dirty="0">
                <a:latin typeface="Times New Roman" pitchFamily="18" charset="0"/>
                <a:cs typeface="Times New Roman" pitchFamily="18" charset="0"/>
              </a:rPr>
              <a:t>of the new organisms/products.</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7906"/>
            <a:ext cx="8511988" cy="5899057"/>
          </a:xfrm>
        </p:spPr>
        <p:txBody>
          <a:bodyPr>
            <a:normAutofit fontScale="85000" lnSpcReduction="20000"/>
          </a:bodyPr>
          <a:lstStyle/>
          <a:p>
            <a:pPr algn="just"/>
            <a:r>
              <a:rPr lang="en-US" b="1" dirty="0">
                <a:latin typeface="Times New Roman" pitchFamily="18" charset="0"/>
                <a:cs typeface="Times New Roman" pitchFamily="18" charset="0"/>
              </a:rPr>
              <a:t>For example a proposal to incorporate a gene from Brazil nut to soybean was abandoned because of the fear of causing unexpected allergic reaction</a:t>
            </a:r>
          </a:p>
          <a:p>
            <a:pPr algn="just"/>
            <a:r>
              <a:rPr lang="en-US" b="1" dirty="0">
                <a:latin typeface="Times New Roman" pitchFamily="18" charset="0"/>
                <a:cs typeface="Times New Roman" pitchFamily="18" charset="0"/>
              </a:rPr>
              <a:t>GENE FLOW </a:t>
            </a:r>
            <a:r>
              <a:rPr lang="en-US" dirty="0">
                <a:latin typeface="Times New Roman" pitchFamily="18" charset="0"/>
                <a:cs typeface="Times New Roman" pitchFamily="18" charset="0"/>
              </a:rPr>
              <a:t>- Accidental cross breeding between GMO plants and traditional varieties through pollen transfer can contaminate the traditional local varieties with GMO genes resulting in the loss of traditional varieties of the farmers. Gene may flow through seed or pollen. The risk of gene flow to the wild relative or related species is raised as threat to the biodiversity in might causing </a:t>
            </a:r>
            <a:r>
              <a:rPr lang="en-US" b="1" dirty="0">
                <a:latin typeface="Times New Roman" pitchFamily="18" charset="0"/>
                <a:cs typeface="Times New Roman" pitchFamily="18" charset="0"/>
              </a:rPr>
              <a:t>unpredictable change on the ecology</a:t>
            </a:r>
            <a:r>
              <a:rPr lang="en-US" dirty="0">
                <a:latin typeface="Times New Roman" pitchFamily="18" charset="0"/>
                <a:cs typeface="Times New Roman" pitchFamily="18" charset="0"/>
              </a:rPr>
              <a:t> in total.</a:t>
            </a:r>
          </a:p>
          <a:p>
            <a:pPr algn="just"/>
            <a:r>
              <a:rPr lang="en-US" b="1" dirty="0">
                <a:latin typeface="Times New Roman" pitchFamily="18" charset="0"/>
                <a:cs typeface="Times New Roman" pitchFamily="18" charset="0"/>
              </a:rPr>
              <a:t>Loss of Biodiversity</a:t>
            </a:r>
          </a:p>
          <a:p>
            <a:pPr algn="just"/>
            <a:r>
              <a:rPr lang="en-US" dirty="0">
                <a:latin typeface="Times New Roman" pitchFamily="18" charset="0"/>
                <a:cs typeface="Times New Roman" pitchFamily="18" charset="0"/>
              </a:rPr>
              <a:t>destructive situations increases when single varieties are used in cropping system in place of multiple varieties.</a:t>
            </a:r>
          </a:p>
          <a:p>
            <a:pPr algn="just"/>
            <a:r>
              <a:rPr lang="en-US" b="1" dirty="0">
                <a:latin typeface="Times New Roman" pitchFamily="18" charset="0"/>
                <a:cs typeface="Times New Roman" pitchFamily="18" charset="0"/>
              </a:rPr>
              <a:t>Changes in the soil ecology:</a:t>
            </a:r>
          </a:p>
          <a:p>
            <a:pPr algn="just"/>
            <a:r>
              <a:rPr lang="en-US" dirty="0">
                <a:latin typeface="Times New Roman" pitchFamily="18" charset="0"/>
                <a:cs typeface="Times New Roman" pitchFamily="18" charset="0"/>
              </a:rPr>
              <a:t>transgenic plants may leak different compounds than conventional plants,</a:t>
            </a:r>
          </a:p>
          <a:p>
            <a:pPr algn="just"/>
            <a:r>
              <a:rPr lang="en-US" b="1" dirty="0">
                <a:latin typeface="Times New Roman" pitchFamily="18" charset="0"/>
                <a:cs typeface="Times New Roman" pitchFamily="18" charset="0"/>
              </a:rPr>
              <a:t>Risks associated with use of bacterial resistance genes in the generation of GM plants</a:t>
            </a:r>
            <a:endParaRPr lang="en-US"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47C6A-78F3-FA2A-1E8E-FA5AD0C6A4D7}"/>
              </a:ext>
            </a:extLst>
          </p:cNvPr>
          <p:cNvSpPr>
            <a:spLocks noGrp="1"/>
          </p:cNvSpPr>
          <p:nvPr>
            <p:ph idx="1"/>
          </p:nvPr>
        </p:nvSpPr>
        <p:spPr/>
        <p:txBody>
          <a:bodyPr/>
          <a:lstStyle/>
          <a:p>
            <a:r>
              <a:rPr lang="en-US" b="1" dirty="0"/>
              <a:t>Loss of Biodiversity : </a:t>
            </a:r>
          </a:p>
          <a:p>
            <a:r>
              <a:rPr lang="en-US" dirty="0"/>
              <a:t>The use of some GM crops can have negative impacts on non-target organisms and on soil and water ecosystems. </a:t>
            </a:r>
          </a:p>
          <a:p>
            <a:r>
              <a:rPr lang="en-US" dirty="0"/>
              <a:t>For example, GM herbicide-tolerant corn and soy, will destroy all types insects</a:t>
            </a:r>
          </a:p>
          <a:p>
            <a:pPr algn="just"/>
            <a:r>
              <a:rPr lang="en-US" b="1" dirty="0">
                <a:latin typeface="Times New Roman" pitchFamily="18" charset="0"/>
                <a:cs typeface="Times New Roman" pitchFamily="18" charset="0"/>
              </a:rPr>
              <a:t>Changes in the soil ecology:</a:t>
            </a:r>
          </a:p>
          <a:p>
            <a:pPr algn="just"/>
            <a:r>
              <a:rPr lang="en-US" dirty="0">
                <a:latin typeface="Times New Roman" pitchFamily="18" charset="0"/>
                <a:cs typeface="Times New Roman" pitchFamily="18" charset="0"/>
              </a:rPr>
              <a:t>transgenic plants may leak different compounds than conventional plants,</a:t>
            </a:r>
          </a:p>
          <a:p>
            <a:endParaRPr lang="en-IN" dirty="0"/>
          </a:p>
        </p:txBody>
      </p:sp>
    </p:spTree>
    <p:extLst>
      <p:ext uri="{BB962C8B-B14F-4D97-AF65-F5344CB8AC3E}">
        <p14:creationId xmlns:p14="http://schemas.microsoft.com/office/powerpoint/2010/main" val="838592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7906"/>
            <a:ext cx="8511988" cy="5899057"/>
          </a:xfrm>
        </p:spPr>
        <p:txBody>
          <a:bodyPr>
            <a:normAutofit fontScale="92500"/>
          </a:bodyPr>
          <a:lstStyle/>
          <a:p>
            <a:pPr algn="just"/>
            <a:r>
              <a:rPr lang="en-US" b="1" dirty="0">
                <a:latin typeface="Times New Roman" pitchFamily="18" charset="0"/>
                <a:cs typeface="Times New Roman" pitchFamily="18" charset="0"/>
              </a:rPr>
              <a:t>Regulatory Mechanism</a:t>
            </a:r>
          </a:p>
          <a:p>
            <a:pPr algn="just"/>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India has a well-defined regulatory mechanism for development and evaluation of GMOs</a:t>
            </a:r>
          </a:p>
          <a:p>
            <a:pPr algn="just"/>
            <a:r>
              <a:rPr lang="en-US" dirty="0">
                <a:latin typeface="Times New Roman" pitchFamily="18" charset="0"/>
                <a:cs typeface="Times New Roman" pitchFamily="18" charset="0"/>
              </a:rPr>
              <a:t> The Department of Biotechnology (DBT) and the Ministry of Environment &amp; Forests (</a:t>
            </a:r>
            <a:r>
              <a:rPr lang="en-US" dirty="0" err="1">
                <a:latin typeface="Times New Roman" pitchFamily="18" charset="0"/>
                <a:cs typeface="Times New Roman" pitchFamily="18" charset="0"/>
              </a:rPr>
              <a:t>MoEF</a:t>
            </a:r>
            <a:r>
              <a:rPr lang="en-US" dirty="0">
                <a:latin typeface="Times New Roman" pitchFamily="18" charset="0"/>
                <a:cs typeface="Times New Roman" pitchFamily="18" charset="0"/>
              </a:rPr>
              <a:t>) are the two apex regulatory bodies</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Rules have been notified by </a:t>
            </a:r>
            <a:r>
              <a:rPr lang="en-US" dirty="0" err="1">
                <a:latin typeface="Times New Roman" pitchFamily="18" charset="0"/>
                <a:cs typeface="Times New Roman" pitchFamily="18" charset="0"/>
              </a:rPr>
              <a:t>MoEF</a:t>
            </a:r>
            <a:r>
              <a:rPr lang="en-US" dirty="0">
                <a:latin typeface="Times New Roman" pitchFamily="18" charset="0"/>
                <a:cs typeface="Times New Roman" pitchFamily="18" charset="0"/>
              </a:rPr>
              <a:t> in 1989 under Environmental Protection Act, 1986 (EPA),</a:t>
            </a:r>
          </a:p>
          <a:p>
            <a:pPr algn="just"/>
            <a:r>
              <a:rPr lang="en-US" dirty="0">
                <a:latin typeface="Times New Roman" pitchFamily="18" charset="0"/>
                <a:cs typeface="Times New Roman" pitchFamily="18" charset="0"/>
              </a:rPr>
              <a:t>These rules cover procedures for the manufacture, import, use, research and release of GMOs as well as products</a:t>
            </a:r>
          </a:p>
          <a:p>
            <a:pPr algn="just"/>
            <a:r>
              <a:rPr lang="en-US" dirty="0">
                <a:latin typeface="Times New Roman" pitchFamily="18" charset="0"/>
                <a:cs typeface="Times New Roman" pitchFamily="18" charset="0"/>
              </a:rPr>
              <a:t>The objective of the rule is to ensure that the use of GMO is safe to the environment and beneficial to the human beings.</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AEED393-CC8F-936E-1085-D3BB26A17237}"/>
              </a:ext>
            </a:extLst>
          </p:cNvPr>
          <p:cNvPicPr>
            <a:picLocks noGrp="1" noChangeAspect="1"/>
          </p:cNvPicPr>
          <p:nvPr>
            <p:ph idx="1"/>
          </p:nvPr>
        </p:nvPicPr>
        <p:blipFill>
          <a:blip r:embed="rId2"/>
          <a:stretch>
            <a:fillRect/>
          </a:stretch>
        </p:blipFill>
        <p:spPr>
          <a:xfrm>
            <a:off x="3833812" y="520505"/>
            <a:ext cx="4524375" cy="506437"/>
          </a:xfrm>
        </p:spPr>
      </p:pic>
      <p:pic>
        <p:nvPicPr>
          <p:cNvPr id="11" name="Picture 10">
            <a:extLst>
              <a:ext uri="{FF2B5EF4-FFF2-40B4-BE49-F238E27FC236}">
                <a16:creationId xmlns:a16="http://schemas.microsoft.com/office/drawing/2014/main" id="{B94703C7-7D92-CA24-E0E1-D336B1501F61}"/>
              </a:ext>
            </a:extLst>
          </p:cNvPr>
          <p:cNvPicPr>
            <a:picLocks noChangeAspect="1"/>
          </p:cNvPicPr>
          <p:nvPr/>
        </p:nvPicPr>
        <p:blipFill>
          <a:blip r:embed="rId3"/>
          <a:stretch>
            <a:fillRect/>
          </a:stretch>
        </p:blipFill>
        <p:spPr>
          <a:xfrm>
            <a:off x="182881" y="1350498"/>
            <a:ext cx="11844996" cy="5261317"/>
          </a:xfrm>
          <a:prstGeom prst="rect">
            <a:avLst/>
          </a:prstGeom>
        </p:spPr>
      </p:pic>
    </p:spTree>
    <p:extLst>
      <p:ext uri="{BB962C8B-B14F-4D97-AF65-F5344CB8AC3E}">
        <p14:creationId xmlns:p14="http://schemas.microsoft.com/office/powerpoint/2010/main" val="3929171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F886-BE39-404D-8410-AAAFAEADE2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C6202C-CC79-4E5A-80AF-C2C3D6D41A6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3603821-786B-4E73-8230-9C2CF55EC0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99019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2323C5-C581-1AAB-74D4-AFE3C0D0D170}"/>
              </a:ext>
            </a:extLst>
          </p:cNvPr>
          <p:cNvPicPr>
            <a:picLocks noGrp="1" noChangeAspect="1"/>
          </p:cNvPicPr>
          <p:nvPr>
            <p:ph idx="1"/>
          </p:nvPr>
        </p:nvPicPr>
        <p:blipFill>
          <a:blip r:embed="rId2"/>
          <a:stretch>
            <a:fillRect/>
          </a:stretch>
        </p:blipFill>
        <p:spPr>
          <a:xfrm>
            <a:off x="506436" y="376652"/>
            <a:ext cx="11296357" cy="6319569"/>
          </a:xfrm>
        </p:spPr>
      </p:pic>
    </p:spTree>
    <p:extLst>
      <p:ext uri="{BB962C8B-B14F-4D97-AF65-F5344CB8AC3E}">
        <p14:creationId xmlns:p14="http://schemas.microsoft.com/office/powerpoint/2010/main" val="67130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4BEB-47C9-41AF-AC6D-9F54C4ABEA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0D9EE8-6617-4386-9640-3D3B942DEBC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4E7674B-BAD6-4D11-97B2-58E86931BE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1998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1E57D2-DA91-9C78-E627-A05033A6EEFF}"/>
              </a:ext>
            </a:extLst>
          </p:cNvPr>
          <p:cNvPicPr>
            <a:picLocks noChangeAspect="1"/>
          </p:cNvPicPr>
          <p:nvPr/>
        </p:nvPicPr>
        <p:blipFill rotWithShape="1">
          <a:blip r:embed="rId2"/>
          <a:srcRect t="23946"/>
          <a:stretch/>
        </p:blipFill>
        <p:spPr>
          <a:xfrm>
            <a:off x="323557" y="112542"/>
            <a:ext cx="10860257" cy="6372664"/>
          </a:xfrm>
          <a:prstGeom prst="rect">
            <a:avLst/>
          </a:prstGeom>
        </p:spPr>
      </p:pic>
    </p:spTree>
    <p:extLst>
      <p:ext uri="{BB962C8B-B14F-4D97-AF65-F5344CB8AC3E}">
        <p14:creationId xmlns:p14="http://schemas.microsoft.com/office/powerpoint/2010/main" val="248965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152400" y="-1192625"/>
            <a:ext cx="10300447" cy="74789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32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32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Char char="•"/>
              <a:tabLst/>
            </a:pPr>
            <a:endParaRPr lang="en-US" sz="3200" b="1" dirty="0">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32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Recombinant DNA Advisory Committee </a:t>
            </a: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3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Advisory Committee functions under the </a:t>
            </a:r>
            <a:r>
              <a:rPr kumimoji="0" lang="en-US" sz="32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Department of Biotechnology.</a:t>
            </a:r>
            <a:r>
              <a:rPr kumimoji="0" lang="en-US" sz="3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t>
            </a: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3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Committee scrutinizes national and international biotechnology developments. </a:t>
            </a:r>
            <a:endParaRPr kumimoji="0" lang="en-US" sz="3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It shall make periodic recommendations, suitable and appropriate safety regulations', for GMO research and application. </a:t>
            </a:r>
            <a:endParaRPr kumimoji="0" lang="en-US" sz="3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Committee is to develop the long-term policy for research and development and educate researchers and technicians on the hazards and the methods to avoid those hazards.</a:t>
            </a:r>
            <a:endParaRPr kumimoji="0" lang="en-US" sz="32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98853"/>
          </a:xfrm>
        </p:spPr>
        <p:txBody>
          <a:bodyPr>
            <a:normAutofit fontScale="90000"/>
          </a:bodyPr>
          <a:lstStyle/>
          <a:p>
            <a:pPr algn="just">
              <a:lnSpc>
                <a:spcPct val="100000"/>
              </a:lnSpc>
            </a:pPr>
            <a:br>
              <a:rPr lang="en-US" sz="3600">
                <a:latin typeface="Times New Roman" pitchFamily="18" charset="0"/>
                <a:cs typeface="Times New Roman" pitchFamily="18" charset="0"/>
              </a:rPr>
            </a:br>
            <a:br>
              <a:rPr lang="en-US" sz="3600">
                <a:latin typeface="Times New Roman" pitchFamily="18" charset="0"/>
                <a:cs typeface="Times New Roman" pitchFamily="18" charset="0"/>
              </a:rPr>
            </a:br>
            <a:br>
              <a:rPr lang="en-US" sz="3600">
                <a:latin typeface="Times New Roman" pitchFamily="18" charset="0"/>
                <a:cs typeface="Times New Roman" pitchFamily="18" charset="0"/>
              </a:rPr>
            </a:br>
            <a:br>
              <a:rPr lang="en-US" sz="3600">
                <a:latin typeface="Times New Roman" pitchFamily="18" charset="0"/>
                <a:cs typeface="Times New Roman" pitchFamily="18" charset="0"/>
              </a:rPr>
            </a:br>
            <a:r>
              <a:rPr lang="en-US" sz="3600" b="1">
                <a:latin typeface="Times New Roman" pitchFamily="18" charset="0"/>
                <a:cs typeface="Times New Roman" pitchFamily="18" charset="0"/>
              </a:rPr>
              <a:t>Review </a:t>
            </a:r>
            <a:r>
              <a:rPr lang="en-US" sz="3600" b="1" dirty="0">
                <a:latin typeface="Times New Roman" pitchFamily="18" charset="0"/>
                <a:cs typeface="Times New Roman" pitchFamily="18" charset="0"/>
              </a:rPr>
              <a:t>Committee on Genetic Manipulation </a:t>
            </a:r>
            <a:r>
              <a:rPr lang="en-US" sz="3600" dirty="0">
                <a:latin typeface="Times New Roman" pitchFamily="18" charset="0"/>
                <a:cs typeface="Times New Roman" pitchFamily="18" charset="0"/>
              </a:rPr>
              <a:t>(RCGM) </a:t>
            </a:r>
            <a:br>
              <a:rPr lang="en-US" sz="3600" dirty="0">
                <a:latin typeface="Times New Roman" pitchFamily="18" charset="0"/>
                <a:cs typeface="Times New Roman" pitchFamily="18" charset="0"/>
              </a:rPr>
            </a:br>
            <a:r>
              <a:rPr lang="en-US" sz="3600" dirty="0">
                <a:latin typeface="Times New Roman" pitchFamily="18" charset="0"/>
                <a:cs typeface="Times New Roman" pitchFamily="18" charset="0"/>
              </a:rPr>
              <a:t>The RCGM is constituted by the </a:t>
            </a:r>
            <a:r>
              <a:rPr lang="en-US" sz="3600" b="1" dirty="0">
                <a:latin typeface="Times New Roman" pitchFamily="18" charset="0"/>
                <a:cs typeface="Times New Roman" pitchFamily="18" charset="0"/>
              </a:rPr>
              <a:t>Department of Biotechnology </a:t>
            </a:r>
            <a:r>
              <a:rPr lang="en-US" sz="3600" dirty="0">
                <a:latin typeface="Times New Roman" pitchFamily="18" charset="0"/>
                <a:cs typeface="Times New Roman" pitchFamily="18" charset="0"/>
              </a:rPr>
              <a:t>to monitor safety related aspects in the ongoing research projects and activities involving genetically engineered organisms or micro-organisms.</a:t>
            </a:r>
            <a:br>
              <a:rPr lang="en-US" sz="3600" dirty="0">
                <a:latin typeface="Times New Roman" pitchFamily="18" charset="0"/>
                <a:cs typeface="Times New Roman" pitchFamily="18" charset="0"/>
              </a:rPr>
            </a:br>
            <a:br>
              <a:rPr lang="en-US" sz="3600" dirty="0">
                <a:latin typeface="Times New Roman" pitchFamily="18" charset="0"/>
                <a:cs typeface="Times New Roman" pitchFamily="18" charset="0"/>
              </a:rPr>
            </a:br>
            <a:r>
              <a:rPr lang="en-US" sz="3600" dirty="0">
                <a:latin typeface="Times New Roman" pitchFamily="18" charset="0"/>
                <a:cs typeface="Times New Roman" pitchFamily="18" charset="0"/>
              </a:rPr>
              <a:t>The Committee also brings out manuals on guidelines with respect to activities involving GMOs in research, use and applications. </a:t>
            </a:r>
            <a:br>
              <a:rPr lang="en-US" sz="3600" dirty="0">
                <a:latin typeface="Times New Roman" pitchFamily="18" charset="0"/>
                <a:cs typeface="Times New Roman" pitchFamily="18" charset="0"/>
              </a:rPr>
            </a:br>
            <a:r>
              <a:rPr lang="en-US" sz="3600" dirty="0">
                <a:latin typeface="Times New Roman" pitchFamily="18" charset="0"/>
                <a:cs typeface="Times New Roman" pitchFamily="18" charset="0"/>
              </a:rPr>
              <a:t>Every ongoing project involving 'high-risk category and control1ed field experiments' requires review by the RCGM for ensuring strict adherence to adequate precaution and containment.</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0130"/>
            <a:ext cx="10515600" cy="5756833"/>
          </a:xfrm>
        </p:spPr>
        <p:txBody>
          <a:bodyPr>
            <a:normAutofit lnSpcReduction="10000"/>
          </a:bodyPr>
          <a:lstStyle/>
          <a:p>
            <a:pPr lvl="0" algn="just"/>
            <a:r>
              <a:rPr lang="en-US" sz="3200" b="1" dirty="0">
                <a:latin typeface="Times New Roman" pitchFamily="18" charset="0"/>
                <a:cs typeface="Times New Roman" pitchFamily="18" charset="0"/>
              </a:rPr>
              <a:t>Genetic Engineering Approval Committee (GEAC) Apex Body</a:t>
            </a:r>
          </a:p>
          <a:p>
            <a:pPr algn="just"/>
            <a:r>
              <a:rPr lang="en-US" sz="3200" dirty="0">
                <a:latin typeface="Times New Roman" pitchFamily="18" charset="0"/>
                <a:cs typeface="Times New Roman" pitchFamily="18" charset="0"/>
              </a:rPr>
              <a:t> The GEAC functions under the </a:t>
            </a:r>
            <a:r>
              <a:rPr lang="en-US" sz="3200" b="1" dirty="0">
                <a:latin typeface="Times New Roman" pitchFamily="18" charset="0"/>
                <a:cs typeface="Times New Roman" pitchFamily="18" charset="0"/>
              </a:rPr>
              <a:t>Ministry of Environment and Forests and is responsible for approval of activities involving large-scale use of GMOs in research, industrial production and application.</a:t>
            </a:r>
          </a:p>
          <a:p>
            <a:pPr algn="just"/>
            <a:r>
              <a:rPr lang="en-US" sz="3200" dirty="0">
                <a:latin typeface="Times New Roman" pitchFamily="18" charset="0"/>
                <a:cs typeface="Times New Roman" pitchFamily="18" charset="0"/>
              </a:rPr>
              <a:t> The GEAC issues clearance only from the environmental angle. </a:t>
            </a:r>
          </a:p>
          <a:p>
            <a:pPr algn="just"/>
            <a:r>
              <a:rPr lang="en-US" sz="3200" dirty="0">
                <a:latin typeface="Times New Roman" pitchFamily="18" charset="0"/>
                <a:cs typeface="Times New Roman" pitchFamily="18" charset="0"/>
              </a:rPr>
              <a:t>The Committee </a:t>
            </a:r>
            <a:r>
              <a:rPr lang="en-US" sz="3200" dirty="0" err="1">
                <a:latin typeface="Times New Roman" pitchFamily="18" charset="0"/>
                <a:cs typeface="Times New Roman" pitchFamily="18" charset="0"/>
              </a:rPr>
              <a:t>authorises</a:t>
            </a:r>
            <a:r>
              <a:rPr lang="en-US" sz="3200" dirty="0">
                <a:latin typeface="Times New Roman" pitchFamily="18" charset="0"/>
                <a:cs typeface="Times New Roman" pitchFamily="18" charset="0"/>
              </a:rPr>
              <a:t> release of GMOs and products into the environment, including field trials.</a:t>
            </a:r>
          </a:p>
          <a:p>
            <a:pPr algn="just"/>
            <a:r>
              <a:rPr lang="en-US" sz="3200" dirty="0">
                <a:latin typeface="Times New Roman" pitchFamily="18" charset="0"/>
                <a:cs typeface="Times New Roman" pitchFamily="18" charset="0"/>
              </a:rPr>
              <a:t> That means large-scale experiments beyond RCGM's jurisdiction have to be authorized by the GEAC only</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2616"/>
            <a:ext cx="10515600" cy="5634681"/>
          </a:xfrm>
        </p:spPr>
        <p:txBody>
          <a:bodyPr>
            <a:normAutofit fontScale="70000" lnSpcReduction="20000"/>
          </a:bodyPr>
          <a:lstStyle/>
          <a:p>
            <a:pPr lvl="0" algn="just"/>
            <a:r>
              <a:rPr lang="en-US" sz="4100" b="1" dirty="0">
                <a:latin typeface="Times New Roman" pitchFamily="18" charset="0"/>
                <a:cs typeface="Times New Roman" pitchFamily="18" charset="0"/>
              </a:rPr>
              <a:t>State Biotechnology Co-ordination Committee (SBCC) </a:t>
            </a:r>
          </a:p>
          <a:p>
            <a:pPr algn="just"/>
            <a:r>
              <a:rPr lang="en-US" sz="4100" dirty="0">
                <a:latin typeface="Times New Roman" pitchFamily="18" charset="0"/>
                <a:cs typeface="Times New Roman" pitchFamily="18" charset="0"/>
              </a:rPr>
              <a:t>The SBCCs can 'inspect, investigate and take disciplinary actions' against statutory violations through the nodal department and the State Pollution Control Board or the Directorate of Health or Medical Services. </a:t>
            </a:r>
          </a:p>
          <a:p>
            <a:pPr algn="just"/>
            <a:r>
              <a:rPr lang="en-US" sz="4100" dirty="0">
                <a:latin typeface="Times New Roman" pitchFamily="18" charset="0"/>
                <a:cs typeface="Times New Roman" pitchFamily="18" charset="0"/>
              </a:rPr>
              <a:t>The Committee shall undertake periodic; reviews of the safety and control measures in industries and institutes. </a:t>
            </a:r>
          </a:p>
          <a:p>
            <a:pPr lvl="0" algn="just"/>
            <a:r>
              <a:rPr lang="en-US" sz="4100" b="1" dirty="0">
                <a:latin typeface="Times New Roman" pitchFamily="18" charset="0"/>
                <a:cs typeface="Times New Roman" pitchFamily="18" charset="0"/>
              </a:rPr>
              <a:t>District Level Committee (DLC) </a:t>
            </a:r>
          </a:p>
          <a:p>
            <a:pPr algn="just"/>
            <a:r>
              <a:rPr lang="en-US" sz="4100" dirty="0">
                <a:latin typeface="Times New Roman" pitchFamily="18" charset="0"/>
                <a:cs typeface="Times New Roman" pitchFamily="18" charset="0"/>
              </a:rPr>
              <a:t>The DLCs at the district levels are to monitor the safety regulations in insta1Iations. </a:t>
            </a:r>
          </a:p>
          <a:p>
            <a:pPr algn="just"/>
            <a:r>
              <a:rPr lang="en-US" sz="4100" dirty="0">
                <a:latin typeface="Times New Roman" pitchFamily="18" charset="0"/>
                <a:cs typeface="Times New Roman" pitchFamily="18" charset="0"/>
              </a:rPr>
              <a:t>The DLC or its representatives shall make on-site visits and find out hazards and risks associated, with a view to meeting any emergency. </a:t>
            </a:r>
          </a:p>
          <a:p>
            <a:pPr algn="just"/>
            <a:r>
              <a:rPr lang="en-US" sz="4100" dirty="0">
                <a:latin typeface="Times New Roman" pitchFamily="18" charset="0"/>
                <a:cs typeface="Times New Roman" pitchFamily="18" charset="0"/>
              </a:rPr>
              <a:t>They shall prepare off-site emergency plans and shall regularly submit reports to the State Biotechnology Co-ordination Committee or the  Genetic Engineering Approval Committee </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08919"/>
            <a:ext cx="10515600" cy="5868044"/>
          </a:xfrm>
        </p:spPr>
        <p:txBody>
          <a:bodyPr>
            <a:normAutofit fontScale="55000" lnSpcReduction="20000"/>
          </a:bodyPr>
          <a:lstStyle/>
          <a:p>
            <a:pPr lvl="0" algn="just"/>
            <a:r>
              <a:rPr lang="en-US" sz="4600" b="1" dirty="0">
                <a:latin typeface="Times New Roman" pitchFamily="18" charset="0"/>
                <a:cs typeface="Times New Roman" pitchFamily="18" charset="0"/>
              </a:rPr>
              <a:t>Institutional Bio-safety Committee (IBSC) </a:t>
            </a:r>
          </a:p>
          <a:p>
            <a:pPr algn="just"/>
            <a:r>
              <a:rPr lang="en-US" sz="4600" dirty="0">
                <a:latin typeface="Times New Roman" pitchFamily="18" charset="0"/>
                <a:cs typeface="Times New Roman" pitchFamily="18" charset="0"/>
              </a:rPr>
              <a:t>The Committee shall consist of the head of the institution, a medical expert, a scientist well versed in DNA work and a candidate of the DBT.</a:t>
            </a:r>
          </a:p>
          <a:p>
            <a:pPr algn="just"/>
            <a:r>
              <a:rPr lang="en-US" sz="4600" dirty="0">
                <a:latin typeface="Times New Roman" pitchFamily="18" charset="0"/>
                <a:cs typeface="Times New Roman" pitchFamily="18" charset="0"/>
              </a:rPr>
              <a:t> The research institution shall prepare an updated on-site emergency plan (with the help of the IBSC) according to the manual or guidelines of the Review Committee of Genetic Manipulation. </a:t>
            </a:r>
          </a:p>
          <a:p>
            <a:pPr algn="just"/>
            <a:r>
              <a:rPr lang="en-US" sz="4600" dirty="0">
                <a:latin typeface="Times New Roman" pitchFamily="18" charset="0"/>
                <a:cs typeface="Times New Roman" pitchFamily="18" charset="0"/>
              </a:rPr>
              <a:t>The copies of the plans shall be served to the State, District Level Committees and the Genetic Engineering Approval Committee. A designated </a:t>
            </a:r>
          </a:p>
          <a:p>
            <a:pPr algn="just"/>
            <a:r>
              <a:rPr lang="en-US" sz="4600" dirty="0">
                <a:latin typeface="Times New Roman" pitchFamily="18" charset="0"/>
                <a:cs typeface="Times New Roman" pitchFamily="18" charset="0"/>
              </a:rPr>
              <a:t>Principal Investigator (P.I.) in every research organization should </a:t>
            </a:r>
            <a:r>
              <a:rPr lang="en-US" sz="5100" dirty="0">
                <a:latin typeface="Times New Roman" pitchFamily="18" charset="0"/>
                <a:cs typeface="Times New Roman" pitchFamily="18" charset="0"/>
              </a:rPr>
              <a:t>explain</a:t>
            </a:r>
            <a:r>
              <a:rPr lang="en-US" sz="4600" dirty="0">
                <a:latin typeface="Times New Roman" pitchFamily="18" charset="0"/>
                <a:cs typeface="Times New Roman" pitchFamily="18" charset="0"/>
              </a:rPr>
              <a:t> the Institutional Bio-safety Committee about the nature of experiments being carried out. </a:t>
            </a:r>
          </a:p>
          <a:p>
            <a:pPr algn="just"/>
            <a:r>
              <a:rPr lang="en-US" sz="4600" dirty="0">
                <a:latin typeface="Times New Roman" pitchFamily="18" charset="0"/>
                <a:cs typeface="Times New Roman" pitchFamily="18" charset="0"/>
              </a:rPr>
              <a:t>The Investigator should obtain permission from the Institutional Bio-safety Committee or from the Review Committee of Genetic Manipulation through the Institutional Bio-safety Committee , if the risk falls in a higher category.</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6B5683-D643-CD6F-EE42-65D86BA475D6}"/>
              </a:ext>
            </a:extLst>
          </p:cNvPr>
          <p:cNvPicPr>
            <a:picLocks noGrp="1" noChangeAspect="1"/>
          </p:cNvPicPr>
          <p:nvPr>
            <p:ph idx="1"/>
          </p:nvPr>
        </p:nvPicPr>
        <p:blipFill>
          <a:blip r:embed="rId2"/>
          <a:stretch>
            <a:fillRect/>
          </a:stretch>
        </p:blipFill>
        <p:spPr>
          <a:xfrm>
            <a:off x="393896" y="225083"/>
            <a:ext cx="11113476" cy="6231988"/>
          </a:xfrm>
        </p:spPr>
      </p:pic>
    </p:spTree>
    <p:extLst>
      <p:ext uri="{BB962C8B-B14F-4D97-AF65-F5344CB8AC3E}">
        <p14:creationId xmlns:p14="http://schemas.microsoft.com/office/powerpoint/2010/main" val="1846285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76E043-86EF-C361-794F-1DE363CB1992}"/>
              </a:ext>
            </a:extLst>
          </p:cNvPr>
          <p:cNvPicPr>
            <a:picLocks noGrp="1" noChangeAspect="1"/>
          </p:cNvPicPr>
          <p:nvPr>
            <p:ph idx="1"/>
          </p:nvPr>
        </p:nvPicPr>
        <p:blipFill>
          <a:blip r:embed="rId2"/>
          <a:stretch>
            <a:fillRect/>
          </a:stretch>
        </p:blipFill>
        <p:spPr>
          <a:xfrm>
            <a:off x="0" y="0"/>
            <a:ext cx="12070080" cy="6857999"/>
          </a:xfrm>
        </p:spPr>
      </p:pic>
    </p:spTree>
    <p:extLst>
      <p:ext uri="{BB962C8B-B14F-4D97-AF65-F5344CB8AC3E}">
        <p14:creationId xmlns:p14="http://schemas.microsoft.com/office/powerpoint/2010/main" val="3498863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BF2A-86D8-CE38-8E04-CEBBBB50F83F}"/>
              </a:ext>
            </a:extLst>
          </p:cNvPr>
          <p:cNvSpPr>
            <a:spLocks noGrp="1"/>
          </p:cNvSpPr>
          <p:nvPr>
            <p:ph type="title"/>
          </p:nvPr>
        </p:nvSpPr>
        <p:spPr>
          <a:xfrm>
            <a:off x="838200" y="365125"/>
            <a:ext cx="10515600" cy="900967"/>
          </a:xfrm>
        </p:spPr>
        <p:txBody>
          <a:bodyPr>
            <a:normAutofit fontScale="90000"/>
          </a:bodyPr>
          <a:lstStyle/>
          <a:p>
            <a:pPr marL="228600" marR="0" lvl="0" indent="-228600" defTabSz="914400" rtl="0" eaLnBrk="1" fontAlgn="auto" latinLnBrk="0" hangingPunct="1">
              <a:lnSpc>
                <a:spcPct val="90000"/>
              </a:lnSpc>
              <a:spcBef>
                <a:spcPts val="1000"/>
              </a:spcBef>
              <a:spcAft>
                <a:spcPts val="0"/>
              </a:spcAft>
              <a:tabLst/>
              <a:defRPr/>
            </a:pPr>
            <a:r>
              <a:rPr kumimoji="0" lang="en-US" sz="32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WHAT ARE GENETICALLY </a:t>
            </a:r>
            <a:r>
              <a:rPr kumimoji="0" lang="en-US" sz="32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MODIFIED ORGANISMS? </a:t>
            </a:r>
            <a:br>
              <a:rPr kumimoji="0" lang="en-US" sz="32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3A934D4-140F-CCD6-2C9F-F0DB30F610ED}"/>
              </a:ext>
            </a:extLst>
          </p:cNvPr>
          <p:cNvSpPr>
            <a:spLocks noGrp="1"/>
          </p:cNvSpPr>
          <p:nvPr>
            <p:ph idx="1"/>
          </p:nvPr>
        </p:nvSpPr>
        <p:spPr>
          <a:xfrm>
            <a:off x="838200" y="1248847"/>
            <a:ext cx="10515600" cy="4351338"/>
          </a:xfrm>
        </p:spPr>
        <p:txBody>
          <a:bodyPr>
            <a:normAutofit/>
          </a:bodyPr>
          <a:lstStyle/>
          <a:p>
            <a:pPr algn="just"/>
            <a:r>
              <a:rPr lang="en-US" sz="3200" b="0" i="0" dirty="0">
                <a:solidFill>
                  <a:srgbClr val="000000"/>
                </a:solidFill>
                <a:effectLst/>
                <a:highlight>
                  <a:srgbClr val="FFFFFF"/>
                </a:highlight>
                <a:latin typeface="Times New Roman" panose="02020603050405020304" pitchFamily="18" charset="0"/>
                <a:cs typeface="Times New Roman" panose="02020603050405020304" pitchFamily="18" charset="0"/>
              </a:rPr>
              <a:t>A genetically modified organism (GMO) is an organism whose genetic material has been altered using genetic engineering techniques. </a:t>
            </a:r>
          </a:p>
          <a:p>
            <a:pPr algn="just"/>
            <a:r>
              <a:rPr lang="en-US" sz="3200" b="0" i="0" dirty="0">
                <a:solidFill>
                  <a:srgbClr val="000000"/>
                </a:solidFill>
                <a:effectLst/>
                <a:highlight>
                  <a:srgbClr val="FFFFFF"/>
                </a:highlight>
                <a:latin typeface="Times New Roman" panose="02020603050405020304" pitchFamily="18" charset="0"/>
                <a:cs typeface="Times New Roman" panose="02020603050405020304" pitchFamily="18" charset="0"/>
              </a:rPr>
              <a:t> </a:t>
            </a:r>
            <a:r>
              <a:rPr lang="en-US" sz="3200" b="1" i="0" dirty="0">
                <a:solidFill>
                  <a:srgbClr val="000000"/>
                </a:solidFill>
                <a:effectLst/>
                <a:highlight>
                  <a:srgbClr val="FFFFFF"/>
                </a:highlight>
                <a:latin typeface="Times New Roman" panose="02020603050405020304" pitchFamily="18" charset="0"/>
                <a:cs typeface="Times New Roman" panose="02020603050405020304" pitchFamily="18" charset="0"/>
              </a:rPr>
              <a:t>Genetic engineering techniques </a:t>
            </a:r>
            <a:r>
              <a:rPr kumimoji="0" lang="en-US" sz="32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OR Recombinant DNA technology </a:t>
            </a:r>
            <a:r>
              <a:rPr kumimoji="0" lang="en-US" sz="3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can be used for insertion of genes in plants not only from related plant species but also from unrelated species such as microorganisms.</a:t>
            </a:r>
            <a:r>
              <a:rPr lang="en-US" sz="3200" dirty="0">
                <a:latin typeface="Times New Roman" pitchFamily="18" charset="0"/>
                <a:cs typeface="Times New Roman" pitchFamily="18" charset="0"/>
              </a:rPr>
              <a:t> </a:t>
            </a:r>
          </a:p>
          <a:p>
            <a:pPr algn="just"/>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7076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70191F-C6B8-82DA-6431-AC90841419ED}"/>
              </a:ext>
            </a:extLst>
          </p:cNvPr>
          <p:cNvPicPr>
            <a:picLocks noChangeAspect="1"/>
          </p:cNvPicPr>
          <p:nvPr/>
        </p:nvPicPr>
        <p:blipFill>
          <a:blip r:embed="rId2"/>
          <a:stretch>
            <a:fillRect/>
          </a:stretch>
        </p:blipFill>
        <p:spPr>
          <a:xfrm>
            <a:off x="2560320" y="130199"/>
            <a:ext cx="6006905" cy="601321"/>
          </a:xfrm>
          <a:prstGeom prst="rect">
            <a:avLst/>
          </a:prstGeom>
        </p:spPr>
      </p:pic>
      <p:pic>
        <p:nvPicPr>
          <p:cNvPr id="10" name="Picture 9">
            <a:extLst>
              <a:ext uri="{FF2B5EF4-FFF2-40B4-BE49-F238E27FC236}">
                <a16:creationId xmlns:a16="http://schemas.microsoft.com/office/drawing/2014/main" id="{508345F2-2167-7EAA-8C09-DC3C7812F99C}"/>
              </a:ext>
            </a:extLst>
          </p:cNvPr>
          <p:cNvPicPr>
            <a:picLocks noChangeAspect="1"/>
          </p:cNvPicPr>
          <p:nvPr/>
        </p:nvPicPr>
        <p:blipFill>
          <a:blip r:embed="rId3"/>
          <a:stretch>
            <a:fillRect/>
          </a:stretch>
        </p:blipFill>
        <p:spPr>
          <a:xfrm>
            <a:off x="365760" y="1004887"/>
            <a:ext cx="11099409" cy="5722914"/>
          </a:xfrm>
          <a:prstGeom prst="rect">
            <a:avLst/>
          </a:prstGeom>
        </p:spPr>
      </p:pic>
    </p:spTree>
    <p:extLst>
      <p:ext uri="{BB962C8B-B14F-4D97-AF65-F5344CB8AC3E}">
        <p14:creationId xmlns:p14="http://schemas.microsoft.com/office/powerpoint/2010/main" val="600157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subTitle" idx="1"/>
          </p:nvPr>
        </p:nvSpPr>
        <p:spPr>
          <a:xfrm>
            <a:off x="-115910" y="0"/>
            <a:ext cx="12307910" cy="6225988"/>
          </a:xfrm>
        </p:spPr>
        <p:txBody>
          <a:bodyPr>
            <a:noAutofit/>
          </a:bodyPr>
          <a:lstStyle/>
          <a:p>
            <a:r>
              <a:rPr lang="en-IN" sz="3200" b="1" dirty="0">
                <a:latin typeface="Times New Roman" panose="02020603050405020304" pitchFamily="18" charset="0"/>
                <a:cs typeface="Times New Roman" panose="02020603050405020304" pitchFamily="18" charset="0"/>
              </a:rPr>
              <a:t>Cartagena Protocol </a:t>
            </a:r>
          </a:p>
          <a:p>
            <a:pPr algn="just"/>
            <a:r>
              <a:rPr lang="en-US" sz="2800" u="sng" dirty="0">
                <a:latin typeface="Times New Roman" panose="02020603050405020304" pitchFamily="18" charset="0"/>
                <a:cs typeface="Times New Roman" panose="02020603050405020304" pitchFamily="18" charset="0"/>
              </a:rPr>
              <a:t>Convention on Biological Diversity (CBD)</a:t>
            </a:r>
          </a:p>
          <a:p>
            <a:pPr algn="just"/>
            <a:r>
              <a:rPr lang="en-US" sz="2800" dirty="0">
                <a:latin typeface="Times New Roman" panose="02020603050405020304" pitchFamily="18" charset="0"/>
                <a:cs typeface="Times New Roman" panose="02020603050405020304" pitchFamily="18" charset="0"/>
              </a:rPr>
              <a:t>The Convention on Biological Diversity (Biodiversity Convention, CBD) was adopted at the United Nations Conference on Environment and Development (UNCED) in Rio de Janeiro in 1992. The Convention now has a total of 193Parties. It was ratified by Switzerland in 1994.</a:t>
            </a:r>
            <a:r>
              <a:rPr lang="en-IN" sz="2800" dirty="0">
                <a:latin typeface="Times New Roman" panose="02020603050405020304" pitchFamily="18" charset="0"/>
                <a:cs typeface="Times New Roman" panose="02020603050405020304" pitchFamily="18" charset="0"/>
              </a:rPr>
              <a:t> </a:t>
            </a:r>
          </a:p>
          <a:p>
            <a:pPr algn="just"/>
            <a:r>
              <a:rPr lang="en-US" sz="2800" dirty="0">
                <a:latin typeface="Times New Roman" panose="02020603050405020304" pitchFamily="18" charset="0"/>
                <a:cs typeface="Times New Roman" panose="02020603050405020304" pitchFamily="18" charset="0"/>
              </a:rPr>
              <a:t>The signatory states of the CBD undertake to conserve biodiversity in their own territories, support appropriate measures for the conservation and sustainable use of biodiversity in developing countries, and regulate equitably the access to genetic resources and their utilization.</a:t>
            </a:r>
          </a:p>
          <a:p>
            <a:pPr algn="just"/>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176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9245"/>
            <a:ext cx="10515600" cy="5777718"/>
          </a:xfrm>
        </p:spPr>
        <p:txBody>
          <a:bodyPr>
            <a:normAutofit/>
          </a:bodyPr>
          <a:lstStyle/>
          <a:p>
            <a:pPr marL="0" indent="0" algn="ctr">
              <a:buNone/>
            </a:pPr>
            <a:r>
              <a:rPr lang="en-US" u="sng" dirty="0">
                <a:latin typeface="Times New Roman" pitchFamily="18" charset="0"/>
                <a:cs typeface="Times New Roman" pitchFamily="18" charset="0"/>
              </a:rPr>
              <a:t>The Cartagena protocol on biosafety</a:t>
            </a:r>
          </a:p>
          <a:p>
            <a:pPr marL="0" indent="0" algn="ctr">
              <a:buNone/>
            </a:pPr>
            <a:r>
              <a:rPr lang="en-US" u="sng" dirty="0">
                <a:latin typeface="Times New Roman" pitchFamily="18" charset="0"/>
                <a:cs typeface="Times New Roman" pitchFamily="18" charset="0"/>
              </a:rPr>
              <a:t>Introduction</a:t>
            </a:r>
          </a:p>
          <a:p>
            <a:pPr algn="just"/>
            <a:r>
              <a:rPr lang="en-US" dirty="0">
                <a:latin typeface="Times New Roman" pitchFamily="18" charset="0"/>
                <a:cs typeface="Times New Roman" pitchFamily="18" charset="0"/>
              </a:rPr>
              <a:t>The Convention on Biological Diversity was finalized in Nairobi in May 1992 and opened for signature at the United Nations Conference on Environment and Development (UNCED) in Rio de Janeiro on 5 June1992. It entered into force on 29 December 1993. Today, the Convention is the main international instrument for addressing biodiversity issues. It provides a comprehensive and holistic approach to the conservation of biological diversity, the sustainable use of natural resources and the fair and equitable sharing of benefits deriving from the use of genetic resources. Biosafety is one of the issues addressed by the Convention.</a:t>
            </a:r>
          </a:p>
        </p:txBody>
      </p:sp>
    </p:spTree>
    <p:extLst>
      <p:ext uri="{BB962C8B-B14F-4D97-AF65-F5344CB8AC3E}">
        <p14:creationId xmlns:p14="http://schemas.microsoft.com/office/powerpoint/2010/main" val="2737491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4851"/>
            <a:ext cx="10515600" cy="5842112"/>
          </a:xfrm>
        </p:spPr>
        <p:txBody>
          <a:bodyPr>
            <a:normAutofit/>
          </a:bodyPr>
          <a:lstStyle/>
          <a:p>
            <a:pPr algn="just"/>
            <a:r>
              <a:rPr lang="en-US" dirty="0">
                <a:latin typeface="Times New Roman" pitchFamily="18" charset="0"/>
                <a:cs typeface="Times New Roman" pitchFamily="18" charset="0"/>
              </a:rPr>
              <a:t>This concept refers to the need to protect human health and the environment from the possible adverse effects of the products of modern biotechnology. At the same time, modern biotechnology is recognized as having a great potential for the promotion of human well-being, particularly in meeting critical needs for food, agriculture and health care. The Convention clearly recognizes these twin aspects of modern biotechnology. On the one hand, it provides for the access to and transfer of technologies, including biotechnology, that are relevant to the conservation and sustainable use of biological diversity. On the other hand, it ensure the development of appropriate procedures to enhance the safety of biotechnology in the context of the Convention’s overall goal of reducing all potential threats to biological diversity, taking also into account the risks to human health.</a:t>
            </a:r>
          </a:p>
        </p:txBody>
      </p:sp>
    </p:spTree>
    <p:extLst>
      <p:ext uri="{BB962C8B-B14F-4D97-AF65-F5344CB8AC3E}">
        <p14:creationId xmlns:p14="http://schemas.microsoft.com/office/powerpoint/2010/main" val="4241680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7882"/>
            <a:ext cx="10515600" cy="5739081"/>
          </a:xfrm>
        </p:spPr>
        <p:txBody>
          <a:bodyPr>
            <a:normAutofit/>
          </a:bodyPr>
          <a:lstStyle/>
          <a:p>
            <a:pPr algn="just"/>
            <a:r>
              <a:rPr lang="en-US" dirty="0">
                <a:latin typeface="Times New Roman" pitchFamily="18" charset="0"/>
                <a:cs typeface="Times New Roman" pitchFamily="18" charset="0"/>
              </a:rPr>
              <a:t>At its second meeting, held in November 1995, the Conference of the Parties to the Convention established an Open-ended Ad Hoc Working Group on Biosafety to develop a draft protocol on biosafety, focusing specifically on </a:t>
            </a:r>
            <a:r>
              <a:rPr lang="en-US" dirty="0" err="1">
                <a:latin typeface="Times New Roman" pitchFamily="18" charset="0"/>
                <a:cs typeface="Times New Roman" pitchFamily="18" charset="0"/>
              </a:rPr>
              <a:t>transboundary</a:t>
            </a:r>
            <a:r>
              <a:rPr lang="en-US" dirty="0">
                <a:latin typeface="Times New Roman" pitchFamily="18" charset="0"/>
                <a:cs typeface="Times New Roman" pitchFamily="18" charset="0"/>
              </a:rPr>
              <a:t> movement of any living modified organism resulting from modern biotechnology that may have adverse effect on the conservation and sustainable use of biological diversity. After several years of negotiations, the Protocol, known as the Cartagena Protocol on Biosafety to the Convention on Biological Diversity, was finalized and adopted in Montreal on 29 January 2000 at an extraordinary meeting of the Conference of the Parties.</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689874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0152"/>
            <a:ext cx="10515600" cy="6086811"/>
          </a:xfrm>
        </p:spPr>
        <p:txBody>
          <a:bodyPr>
            <a:normAutofit/>
          </a:bodyPr>
          <a:lstStyle/>
          <a:p>
            <a:pPr algn="just"/>
            <a:r>
              <a:rPr lang="en-US" dirty="0">
                <a:latin typeface="Times New Roman" pitchFamily="18" charset="0"/>
                <a:cs typeface="Times New Roman" pitchFamily="18" charset="0"/>
              </a:rPr>
              <a:t>The conclusion of the Biosafety Protocol has been hailed as a significant step forward in that it provides an international regulatory framework to reconcile the respective needs of trade an environmental protection with respect to a rapidly growing global industry, the biotechnology industry. The Protocol thus creates an enabling environment for the environmentally sound application of biotechnology, making it possible to derive maximum benefit from the potential that biotechnology has to offer, while minimizing the possible risks to the environment and to human health</a:t>
            </a:r>
            <a:r>
              <a:rPr lang="en-US" dirty="0"/>
              <a:t>.</a:t>
            </a:r>
          </a:p>
        </p:txBody>
      </p:sp>
    </p:spTree>
    <p:extLst>
      <p:ext uri="{BB962C8B-B14F-4D97-AF65-F5344CB8AC3E}">
        <p14:creationId xmlns:p14="http://schemas.microsoft.com/office/powerpoint/2010/main" val="2606120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subTitle" idx="1"/>
          </p:nvPr>
        </p:nvSpPr>
        <p:spPr>
          <a:xfrm>
            <a:off x="257577" y="321972"/>
            <a:ext cx="11578108" cy="6194738"/>
          </a:xfrm>
        </p:spPr>
        <p:txBody>
          <a:bodyPr>
            <a:normAutofit/>
          </a:bodyPr>
          <a:lstStyle/>
          <a:p>
            <a:pPr algn="just"/>
            <a:r>
              <a:rPr lang="en-IN" sz="3600" dirty="0">
                <a:latin typeface="Times New Roman" panose="02020603050405020304" pitchFamily="18" charset="0"/>
                <a:cs typeface="Times New Roman" panose="02020603050405020304" pitchFamily="18" charset="0"/>
              </a:rPr>
              <a:t>The Protocol was adopted on 29th January 2000 and entered into force from September 11, 2003. As on date, 135 countries have approved the Protocol</a:t>
            </a:r>
          </a:p>
          <a:p>
            <a:pPr algn="just"/>
            <a:r>
              <a:rPr lang="en-IN" sz="3600" dirty="0">
                <a:latin typeface="Times New Roman" panose="02020603050405020304" pitchFamily="18" charset="0"/>
                <a:cs typeface="Times New Roman" panose="02020603050405020304" pitchFamily="18" charset="0"/>
              </a:rPr>
              <a:t>India approved the Protocol on January 23, 2003 and the Ministry of Environment &amp; Forests (</a:t>
            </a:r>
            <a:r>
              <a:rPr lang="en-IN" sz="3600" dirty="0" err="1">
                <a:latin typeface="Times New Roman" panose="02020603050405020304" pitchFamily="18" charset="0"/>
                <a:cs typeface="Times New Roman" panose="02020603050405020304" pitchFamily="18" charset="0"/>
              </a:rPr>
              <a:t>MoEF</a:t>
            </a:r>
            <a:r>
              <a:rPr lang="en-IN" sz="3600" dirty="0">
                <a:latin typeface="Times New Roman" panose="02020603050405020304" pitchFamily="18" charset="0"/>
                <a:cs typeface="Times New Roman" panose="02020603050405020304" pitchFamily="18" charset="0"/>
              </a:rPr>
              <a:t>) is the </a:t>
            </a:r>
            <a:r>
              <a:rPr lang="en-IN" sz="3600" b="1" dirty="0">
                <a:latin typeface="Times New Roman" panose="02020603050405020304" pitchFamily="18" charset="0"/>
                <a:cs typeface="Times New Roman" panose="02020603050405020304" pitchFamily="18" charset="0"/>
              </a:rPr>
              <a:t>nodal ministry for implementation</a:t>
            </a:r>
            <a:r>
              <a:rPr lang="en-IN" sz="3600" dirty="0">
                <a:latin typeface="Times New Roman" panose="02020603050405020304" pitchFamily="18" charset="0"/>
                <a:cs typeface="Times New Roman" panose="02020603050405020304" pitchFamily="18" charset="0"/>
              </a:rPr>
              <a:t> of Cartagena Protocol. </a:t>
            </a:r>
          </a:p>
          <a:p>
            <a:pPr algn="just"/>
            <a:r>
              <a:rPr lang="en-IN" sz="3600" dirty="0">
                <a:latin typeface="Times New Roman" panose="02020603050405020304" pitchFamily="18" charset="0"/>
                <a:cs typeface="Times New Roman" panose="02020603050405020304" pitchFamily="18" charset="0"/>
              </a:rPr>
              <a:t> The main function of Conference of Parties is to </a:t>
            </a:r>
            <a:r>
              <a:rPr lang="en-IN" sz="3600" b="1" dirty="0">
                <a:latin typeface="Times New Roman" panose="02020603050405020304" pitchFamily="18" charset="0"/>
                <a:cs typeface="Times New Roman" panose="02020603050405020304" pitchFamily="18" charset="0"/>
              </a:rPr>
              <a:t>review the implementation of the Protocol </a:t>
            </a:r>
            <a:r>
              <a:rPr lang="en-IN" sz="3600" dirty="0">
                <a:latin typeface="Times New Roman" panose="02020603050405020304" pitchFamily="18" charset="0"/>
                <a:cs typeface="Times New Roman" panose="02020603050405020304" pitchFamily="18" charset="0"/>
              </a:rPr>
              <a:t>and </a:t>
            </a:r>
            <a:r>
              <a:rPr lang="en-IN" sz="3600" b="1" dirty="0">
                <a:latin typeface="Times New Roman" panose="02020603050405020304" pitchFamily="18" charset="0"/>
                <a:cs typeface="Times New Roman" panose="02020603050405020304" pitchFamily="18" charset="0"/>
              </a:rPr>
              <a:t>make decisions necessary to promote its effective operation.  </a:t>
            </a:r>
          </a:p>
          <a:p>
            <a:pPr algn="just"/>
            <a:r>
              <a:rPr lang="en-IN" sz="3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6220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70AAA6-22E0-393A-E076-EBA6214A7E0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4235" y="323556"/>
            <a:ext cx="11099408" cy="6534444"/>
          </a:xfrm>
          <a:prstGeom prst="rect">
            <a:avLst/>
          </a:prstGeom>
        </p:spPr>
      </p:pic>
    </p:spTree>
    <p:extLst>
      <p:ext uri="{BB962C8B-B14F-4D97-AF65-F5344CB8AC3E}">
        <p14:creationId xmlns:p14="http://schemas.microsoft.com/office/powerpoint/2010/main" val="288302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0F6FE6-5FB8-41F9-89C4-05DE262E0C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l="15116" r="15307" b="55180"/>
          <a:stretch>
            <a:fillRect/>
          </a:stretch>
        </p:blipFill>
        <p:spPr>
          <a:xfrm>
            <a:off x="570914" y="168855"/>
            <a:ext cx="10515600" cy="3137053"/>
          </a:xfrm>
          <a:prstGeom prst="rect">
            <a:avLst/>
          </a:prstGeom>
        </p:spPr>
      </p:pic>
      <p:pic>
        <p:nvPicPr>
          <p:cNvPr id="6" name="Picture 5">
            <a:extLst>
              <a:ext uri="{FF2B5EF4-FFF2-40B4-BE49-F238E27FC236}">
                <a16:creationId xmlns:a16="http://schemas.microsoft.com/office/drawing/2014/main" id="{020F6FE6-5FB8-41F9-89C4-05DE262E0C6A}"/>
              </a:ext>
            </a:extLst>
          </p:cNvPr>
          <p:cNvPicPr>
            <a:picLocks noChangeAspect="1"/>
          </p:cNvPicPr>
          <p:nvPr/>
        </p:nvPicPr>
        <p:blipFill>
          <a:blip r:embed="rId2" cstate="print">
            <a:extLst>
              <a:ext uri="{28A0092B-C50C-407E-A947-70E740481C1C}">
                <a14:useLocalDpi xmlns:a14="http://schemas.microsoft.com/office/drawing/2010/main" val="0"/>
              </a:ext>
            </a:extLst>
          </a:blip>
          <a:srcRect l="13846" t="44103" r="51308" b="3590"/>
          <a:stretch>
            <a:fillRect/>
          </a:stretch>
        </p:blipFill>
        <p:spPr>
          <a:xfrm>
            <a:off x="661182" y="3390315"/>
            <a:ext cx="10508566" cy="3467686"/>
          </a:xfrm>
          <a:prstGeom prst="rect">
            <a:avLst/>
          </a:prstGeom>
        </p:spPr>
      </p:pic>
    </p:spTree>
    <p:extLst>
      <p:ext uri="{BB962C8B-B14F-4D97-AF65-F5344CB8AC3E}">
        <p14:creationId xmlns:p14="http://schemas.microsoft.com/office/powerpoint/2010/main" val="312681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38A094-2405-9025-7E49-70E5FF0F8E07}"/>
              </a:ext>
            </a:extLst>
          </p:cNvPr>
          <p:cNvPicPr>
            <a:picLocks noChangeAspect="1"/>
          </p:cNvPicPr>
          <p:nvPr/>
        </p:nvPicPr>
        <p:blipFill>
          <a:blip r:embed="rId2"/>
          <a:stretch>
            <a:fillRect/>
          </a:stretch>
        </p:blipFill>
        <p:spPr>
          <a:xfrm>
            <a:off x="407963" y="365759"/>
            <a:ext cx="11043139" cy="6274191"/>
          </a:xfrm>
          <a:prstGeom prst="rect">
            <a:avLst/>
          </a:prstGeom>
        </p:spPr>
      </p:pic>
    </p:spTree>
    <p:extLst>
      <p:ext uri="{BB962C8B-B14F-4D97-AF65-F5344CB8AC3E}">
        <p14:creationId xmlns:p14="http://schemas.microsoft.com/office/powerpoint/2010/main" val="1461935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8459D6-F4D4-1AFA-050F-B87E53B3B47C}"/>
              </a:ext>
            </a:extLst>
          </p:cNvPr>
          <p:cNvPicPr>
            <a:picLocks noChangeAspect="1"/>
          </p:cNvPicPr>
          <p:nvPr/>
        </p:nvPicPr>
        <p:blipFill>
          <a:blip r:embed="rId2" cstate="print">
            <a:extLst>
              <a:ext uri="{28A0092B-C50C-407E-A947-70E740481C1C}">
                <a14:useLocalDpi xmlns:a14="http://schemas.microsoft.com/office/drawing/2010/main" val="0"/>
              </a:ext>
            </a:extLst>
          </a:blip>
          <a:srcRect l="12923" r="11731"/>
          <a:stretch/>
        </p:blipFill>
        <p:spPr>
          <a:xfrm>
            <a:off x="-1181687" y="140677"/>
            <a:ext cx="13125157" cy="6858000"/>
          </a:xfrm>
          <a:prstGeom prst="rect">
            <a:avLst/>
          </a:prstGeom>
        </p:spPr>
      </p:pic>
    </p:spTree>
    <p:extLst>
      <p:ext uri="{BB962C8B-B14F-4D97-AF65-F5344CB8AC3E}">
        <p14:creationId xmlns:p14="http://schemas.microsoft.com/office/powerpoint/2010/main" val="282653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C87C65-F0B0-4516-B6A4-0E61800ECF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91" t="532" r="25610" b="4491"/>
          <a:stretch/>
        </p:blipFill>
        <p:spPr>
          <a:xfrm>
            <a:off x="0" y="0"/>
            <a:ext cx="12001500" cy="6743700"/>
          </a:xfrm>
          <a:prstGeom prst="rect">
            <a:avLst/>
          </a:prstGeom>
        </p:spPr>
      </p:pic>
    </p:spTree>
    <p:extLst>
      <p:ext uri="{BB962C8B-B14F-4D97-AF65-F5344CB8AC3E}">
        <p14:creationId xmlns:p14="http://schemas.microsoft.com/office/powerpoint/2010/main" val="3211206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2A68CA-5172-2A4C-C388-489C155041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077" t="2256" r="13750" b="2769"/>
          <a:stretch/>
        </p:blipFill>
        <p:spPr>
          <a:xfrm>
            <a:off x="1" y="154744"/>
            <a:ext cx="11915334" cy="6703256"/>
          </a:xfrm>
          <a:prstGeom prst="rect">
            <a:avLst/>
          </a:prstGeom>
        </p:spPr>
      </p:pic>
    </p:spTree>
    <p:extLst>
      <p:ext uri="{BB962C8B-B14F-4D97-AF65-F5344CB8AC3E}">
        <p14:creationId xmlns:p14="http://schemas.microsoft.com/office/powerpoint/2010/main" val="2419110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1734</Words>
  <Application>Microsoft Office PowerPoint</Application>
  <PresentationFormat>Widescreen</PresentationFormat>
  <Paragraphs>82</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Times New Roman</vt:lpstr>
      <vt:lpstr>Office Theme</vt:lpstr>
      <vt:lpstr>UINT 2</vt:lpstr>
      <vt:lpstr>PowerPoint Presentation</vt:lpstr>
      <vt:lpstr>WHAT ARE GENETICALLY MODIFIED ORGANISMS?  </vt:lpstr>
      <vt:lpstr>PowerPoint Presentation</vt:lpstr>
      <vt:lpstr>PowerPoint Presentation</vt:lpstr>
      <vt:lpstr>PowerPoint Presentation</vt:lpstr>
      <vt:lpstr>PowerPoint Presentation</vt:lpstr>
      <vt:lpstr>PowerPoint Presentation</vt:lpstr>
      <vt:lpstr>PowerPoint Presentation</vt:lpstr>
      <vt:lpstr> What is Bt cotton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Review Committee on Genetic Manipulation (RCGM)  The RCGM is constituted by the Department of Biotechnology to monitor safety related aspects in the ongoing research projects and activities involving genetically engineered organisms or micro-organisms.  The Committee also brings out manuals on guidelines with respect to activities involving GMOs in research, use and applications.  Every ongoing project involving 'high-risk category and control1ed field experiments' requires review by the RCGM for ensuring strict adherence to adequate precaution and containment.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Manasvi</dc:creator>
  <cp:lastModifiedBy>Rajeshwari M.</cp:lastModifiedBy>
  <cp:revision>100</cp:revision>
  <dcterms:created xsi:type="dcterms:W3CDTF">2021-08-01T14:23:37Z</dcterms:created>
  <dcterms:modified xsi:type="dcterms:W3CDTF">2024-10-15T08:07:31Z</dcterms:modified>
</cp:coreProperties>
</file>